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5" r:id="rId11"/>
    <p:sldId id="264" r:id="rId12"/>
    <p:sldId id="266" r:id="rId13"/>
    <p:sldId id="276" r:id="rId14"/>
    <p:sldId id="267" r:id="rId15"/>
    <p:sldId id="268" r:id="rId16"/>
    <p:sldId id="269" r:id="rId17"/>
    <p:sldId id="270" r:id="rId18"/>
    <p:sldId id="272" r:id="rId19"/>
    <p:sldId id="277" r:id="rId20"/>
    <p:sldId id="271" r:id="rId21"/>
    <p:sldId id="273" r:id="rId22"/>
    <p:sldId id="274" r:id="rId23"/>
    <p:sldId id="278" r:id="rId24"/>
    <p:sldId id="279" r:id="rId2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995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94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623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833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01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671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981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014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55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659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985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9037-2984-4779-8A4C-73A9003811A7}" type="datetimeFigureOut">
              <a:rPr lang="pl-PL" smtClean="0"/>
              <a:pPr/>
              <a:t>2011-03-11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0060-C516-4CC8-AD29-D7948514F0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0395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prstTxWarp prst="textWave4">
              <a:avLst/>
            </a:prstTxWarp>
            <a:normAutofit/>
          </a:bodyPr>
          <a:lstStyle/>
          <a:p>
            <a:r>
              <a:rPr lang="pl-PL" sz="6000" dirty="0" err="1" smtClean="0">
                <a:effectLst>
                  <a:reflection blurRad="6350" stA="55000" endA="50" endPos="85000" dist="60007" dir="5400000" sy="-100000" algn="bl" rotWithShape="0"/>
                </a:effectLst>
                <a:latin typeface="Lucida Calligraphy" pitchFamily="66" charset="0"/>
              </a:rPr>
              <a:t>Water</a:t>
            </a:r>
            <a:r>
              <a:rPr lang="pl-PL" sz="6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Lucida Calligraphy" pitchFamily="66" charset="0"/>
              </a:rPr>
              <a:t> </a:t>
            </a:r>
            <a:r>
              <a:rPr lang="pl-PL" sz="6000" dirty="0" err="1" smtClean="0">
                <a:effectLst>
                  <a:reflection blurRad="6350" stA="55000" endA="50" endPos="85000" dist="60007" dir="5400000" sy="-100000" algn="bl" rotWithShape="0"/>
                </a:effectLst>
                <a:latin typeface="Lucida Calligraphy" pitchFamily="66" charset="0"/>
              </a:rPr>
              <a:t>Pollution</a:t>
            </a:r>
            <a:endParaRPr lang="pl-PL" sz="6000" dirty="0">
              <a:effectLst>
                <a:reflection blurRad="6350" stA="55000" endA="50" endPos="85000" dist="60007" dir="5400000" sy="-100000" algn="bl" rotWithShape="0"/>
              </a:effectLst>
              <a:latin typeface="Lucida Calligraphy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5445224"/>
            <a:ext cx="629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By Dominika Karczmarczyk</a:t>
            </a:r>
          </a:p>
          <a:p>
            <a:pPr algn="ctr"/>
            <a:r>
              <a:rPr lang="pl-PL" sz="3200" b="1" i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Zespół Szkół nr 43 w Warszawie</a:t>
            </a:r>
            <a:endParaRPr lang="pl-PL" sz="3200" b="1" i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K:\1\comenius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6672"/>
            <a:ext cx="1943469" cy="93610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332656"/>
            <a:ext cx="64807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err="1" smtClean="0"/>
              <a:t>This</a:t>
            </a:r>
            <a:r>
              <a:rPr lang="pl-PL" sz="1500" b="1" dirty="0" smtClean="0"/>
              <a:t> </a:t>
            </a:r>
            <a:r>
              <a:rPr lang="pl-PL" sz="1500" b="1" dirty="0" err="1" smtClean="0"/>
              <a:t>presentation</a:t>
            </a:r>
            <a:r>
              <a:rPr lang="pl-PL" sz="1500" b="1" dirty="0" smtClean="0"/>
              <a:t> was </a:t>
            </a:r>
            <a:r>
              <a:rPr lang="pl-PL" sz="1500" b="1" dirty="0" err="1" smtClean="0"/>
              <a:t>completed</a:t>
            </a:r>
            <a:r>
              <a:rPr lang="pl-PL" sz="1500" b="1" dirty="0" smtClean="0"/>
              <a:t> </a:t>
            </a:r>
            <a:r>
              <a:rPr lang="pl-PL" sz="1500" b="1" dirty="0" err="1" smtClean="0"/>
              <a:t>in</a:t>
            </a:r>
            <a:r>
              <a:rPr lang="pl-PL" sz="1500" b="1" dirty="0" smtClean="0"/>
              <a:t> </a:t>
            </a:r>
            <a:r>
              <a:rPr lang="pl-PL" sz="1500" b="1" dirty="0" err="1" smtClean="0"/>
              <a:t>the</a:t>
            </a:r>
            <a:r>
              <a:rPr lang="pl-PL" sz="1500" b="1" dirty="0" smtClean="0"/>
              <a:t> Comenius </a:t>
            </a:r>
            <a:r>
              <a:rPr lang="pl-PL" sz="1500" b="1" dirty="0" err="1" smtClean="0"/>
              <a:t>project</a:t>
            </a:r>
            <a:r>
              <a:rPr lang="pl-PL" sz="1500" b="1" dirty="0" smtClean="0"/>
              <a:t>:</a:t>
            </a:r>
          </a:p>
          <a:p>
            <a:r>
              <a:rPr lang="en-GB" sz="1500" b="1" dirty="0" smtClean="0"/>
              <a:t>THE IMPORTANCE AND </a:t>
            </a:r>
            <a:r>
              <a:rPr lang="pl-PL" sz="1500" b="1" dirty="0" smtClean="0"/>
              <a:t>TH</a:t>
            </a:r>
            <a:r>
              <a:rPr lang="en-GB" sz="1500" b="1" dirty="0" smtClean="0"/>
              <a:t>E PLACE OF UNDERGROUND WATER IN HUMAN LIFE</a:t>
            </a:r>
            <a:r>
              <a:rPr lang="pl-PL" sz="1500" b="1" dirty="0" smtClean="0"/>
              <a:t>.</a:t>
            </a:r>
          </a:p>
          <a:p>
            <a:endParaRPr lang="pl-PL" sz="1500" b="1" dirty="0" smtClean="0"/>
          </a:p>
          <a:p>
            <a:r>
              <a:rPr lang="pl-PL" sz="1500" b="1" dirty="0" smtClean="0"/>
              <a:t>Prezentacja zrealizowana w ramach projektu Comenius:</a:t>
            </a:r>
          </a:p>
          <a:p>
            <a:r>
              <a:rPr lang="pl-PL" sz="1500" b="1" dirty="0" smtClean="0"/>
              <a:t>MIEJSCE I ZNACZENIE WÓD PODZEIMNYCH W ŻYCIU LUDZKIM.</a:t>
            </a:r>
            <a:endParaRPr lang="pl-PL" sz="1500" b="1" dirty="0"/>
          </a:p>
        </p:txBody>
      </p:sp>
      <p:pic>
        <p:nvPicPr>
          <p:cNvPr id="4" name="Picture 2" descr="C:\Users\Mama\Desktop\Szkoł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301208"/>
            <a:ext cx="1368152" cy="125633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09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err="1" smtClean="0">
                <a:latin typeface="Old English Text MT" pitchFamily="66" charset="0"/>
              </a:rPr>
              <a:t>Ecological</a:t>
            </a:r>
            <a:r>
              <a:rPr lang="pl-PL" sz="5400" dirty="0" smtClean="0">
                <a:latin typeface="Old English Text MT" pitchFamily="66" charset="0"/>
              </a:rPr>
              <a:t> Pollution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85392"/>
            <a:ext cx="5688632" cy="3152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Ecological</a:t>
            </a:r>
            <a:r>
              <a:rPr lang="pl-PL" dirty="0" smtClean="0">
                <a:latin typeface="Cambria" pitchFamily="18" charset="0"/>
              </a:rPr>
              <a:t> pollution </a:t>
            </a:r>
            <a:r>
              <a:rPr lang="pl-PL" dirty="0" err="1" smtClean="0">
                <a:latin typeface="Cambria" pitchFamily="18" charset="0"/>
              </a:rPr>
              <a:t>takes</a:t>
            </a:r>
            <a:r>
              <a:rPr lang="pl-PL" dirty="0" smtClean="0">
                <a:latin typeface="Cambria" pitchFamily="18" charset="0"/>
              </a:rPr>
              <a:t> place </a:t>
            </a:r>
            <a:r>
              <a:rPr lang="pl-PL" dirty="0" err="1" smtClean="0">
                <a:latin typeface="Cambria" pitchFamily="18" charset="0"/>
              </a:rPr>
              <a:t>when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chemical</a:t>
            </a:r>
            <a:r>
              <a:rPr lang="pl-PL" dirty="0" smtClean="0">
                <a:latin typeface="Cambria" pitchFamily="18" charset="0"/>
              </a:rPr>
              <a:t> pollution, </a:t>
            </a:r>
            <a:r>
              <a:rPr lang="pl-PL" dirty="0" err="1" smtClean="0">
                <a:latin typeface="Cambria" pitchFamily="18" charset="0"/>
              </a:rPr>
              <a:t>organic</a:t>
            </a:r>
            <a:r>
              <a:rPr lang="pl-PL" dirty="0" smtClean="0">
                <a:latin typeface="Cambria" pitchFamily="18" charset="0"/>
              </a:rPr>
              <a:t> pollution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thermal</a:t>
            </a:r>
            <a:r>
              <a:rPr lang="pl-PL" dirty="0" smtClean="0">
                <a:latin typeface="Cambria" pitchFamily="18" charset="0"/>
              </a:rPr>
              <a:t> pollution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caused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nature</a:t>
            </a:r>
            <a:r>
              <a:rPr lang="pl-PL" dirty="0" smtClean="0">
                <a:latin typeface="Cambria" pitchFamily="18" charset="0"/>
              </a:rPr>
              <a:t>, not by </a:t>
            </a:r>
            <a:r>
              <a:rPr lang="pl-PL" dirty="0" err="1" smtClean="0">
                <a:latin typeface="Cambria" pitchFamily="18" charset="0"/>
              </a:rPr>
              <a:t>human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activity</a:t>
            </a:r>
            <a:r>
              <a:rPr lang="pl-PL" dirty="0" smtClean="0">
                <a:latin typeface="Cambria" pitchFamily="18" charset="0"/>
              </a:rPr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946245"/>
            <a:ext cx="3379440" cy="359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018452"/>
            <a:ext cx="247382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275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764" y="260648"/>
            <a:ext cx="3486236" cy="3455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pl-PL" sz="5400" dirty="0" err="1" smtClean="0">
                <a:latin typeface="Old English Text MT" pitchFamily="66" charset="0"/>
              </a:rPr>
              <a:t>Eutrophication</a:t>
            </a:r>
            <a:endParaRPr lang="pl-PL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77" y="908720"/>
            <a:ext cx="5724128" cy="5949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When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excess</a:t>
            </a:r>
            <a:r>
              <a:rPr lang="pl-PL" dirty="0" smtClean="0">
                <a:latin typeface="Cambria" pitchFamily="18" charset="0"/>
              </a:rPr>
              <a:t> plant life </a:t>
            </a:r>
            <a:r>
              <a:rPr lang="pl-PL" dirty="0" err="1" smtClean="0">
                <a:latin typeface="Cambria" pitchFamily="18" charset="0"/>
              </a:rPr>
              <a:t>caused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organic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pollution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dies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it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becomes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organic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material</a:t>
            </a:r>
            <a:r>
              <a:rPr lang="pl-PL" dirty="0" smtClean="0">
                <a:latin typeface="Cambria" pitchFamily="18" charset="0"/>
              </a:rPr>
              <a:t> in the water. The </a:t>
            </a:r>
            <a:r>
              <a:rPr lang="pl-PL" dirty="0" err="1" smtClean="0">
                <a:latin typeface="Cambria" pitchFamily="18" charset="0"/>
              </a:rPr>
              <a:t>enormous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decay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this</a:t>
            </a:r>
            <a:r>
              <a:rPr lang="pl-PL" dirty="0" smtClean="0">
                <a:latin typeface="Cambria" pitchFamily="18" charset="0"/>
              </a:rPr>
              <a:t> plant </a:t>
            </a:r>
            <a:r>
              <a:rPr lang="pl-PL" dirty="0" err="1" smtClean="0">
                <a:latin typeface="Cambria" pitchFamily="18" charset="0"/>
              </a:rPr>
              <a:t>matter</a:t>
            </a:r>
            <a:r>
              <a:rPr lang="pl-PL" dirty="0" smtClean="0">
                <a:latin typeface="Cambria" pitchFamily="18" charset="0"/>
              </a:rPr>
              <a:t>, in </a:t>
            </a:r>
            <a:r>
              <a:rPr lang="pl-PL" dirty="0" err="1" smtClean="0">
                <a:latin typeface="Cambria" pitchFamily="18" charset="0"/>
              </a:rPr>
              <a:t>turn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lowers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oxygen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level</a:t>
            </a:r>
            <a:r>
              <a:rPr lang="pl-PL" dirty="0" smtClean="0">
                <a:latin typeface="Cambr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The </a:t>
            </a:r>
            <a:r>
              <a:rPr lang="pl-PL" dirty="0" err="1" smtClean="0">
                <a:latin typeface="Cambria" pitchFamily="18" charset="0"/>
              </a:rPr>
              <a:t>process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rapid</a:t>
            </a:r>
            <a:r>
              <a:rPr lang="pl-PL" dirty="0" smtClean="0">
                <a:latin typeface="Cambria" pitchFamily="18" charset="0"/>
              </a:rPr>
              <a:t> plant growth </a:t>
            </a:r>
            <a:r>
              <a:rPr lang="pl-PL" dirty="0" err="1" smtClean="0">
                <a:latin typeface="Cambria" pitchFamily="18" charset="0"/>
              </a:rPr>
              <a:t>followed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increased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activity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decomposers</a:t>
            </a:r>
            <a:r>
              <a:rPr lang="pl-PL" dirty="0" smtClean="0">
                <a:latin typeface="Cambria" pitchFamily="18" charset="0"/>
              </a:rPr>
              <a:t> and a </a:t>
            </a:r>
            <a:r>
              <a:rPr lang="pl-PL" dirty="0" err="1" smtClean="0">
                <a:latin typeface="Cambria" pitchFamily="18" charset="0"/>
              </a:rPr>
              <a:t>depletion</a:t>
            </a:r>
            <a:r>
              <a:rPr lang="pl-PL" dirty="0" smtClean="0">
                <a:latin typeface="Cambria" pitchFamily="18" charset="0"/>
              </a:rPr>
              <a:t> of the </a:t>
            </a:r>
            <a:r>
              <a:rPr lang="pl-PL" dirty="0" err="1" smtClean="0">
                <a:latin typeface="Cambria" pitchFamily="18" charset="0"/>
              </a:rPr>
              <a:t>oxygen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level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called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>
                <a:latin typeface="Cambria" pitchFamily="18" charset="0"/>
              </a:rPr>
              <a:t>e</a:t>
            </a:r>
            <a:r>
              <a:rPr lang="pl-PL" dirty="0" err="1" smtClean="0">
                <a:latin typeface="Cambria" pitchFamily="18" charset="0"/>
              </a:rPr>
              <a:t>utrophication</a:t>
            </a:r>
            <a:r>
              <a:rPr lang="pl-PL" dirty="0" smtClean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  <a:p>
            <a:pPr marL="0" indent="0">
              <a:buNone/>
            </a:pPr>
            <a:endParaRPr lang="pl-PL" dirty="0">
              <a:latin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952631"/>
            <a:ext cx="271819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508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125196"/>
            <a:ext cx="2736304" cy="2732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082" y="908720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err="1" smtClean="0">
                <a:latin typeface="Old English Text MT" pitchFamily="66" charset="0"/>
              </a:rPr>
              <a:t>Thermal</a:t>
            </a:r>
            <a:r>
              <a:rPr lang="pl-PL" sz="6000" dirty="0" smtClean="0">
                <a:latin typeface="Old English Text MT" pitchFamily="66" charset="0"/>
              </a:rPr>
              <a:t> Pollution</a:t>
            </a:r>
            <a:endParaRPr lang="pl-PL" sz="60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194" y="1484784"/>
            <a:ext cx="5050904" cy="48531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Thermal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polution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have</a:t>
            </a:r>
            <a:r>
              <a:rPr lang="pl-PL" dirty="0" smtClean="0">
                <a:latin typeface="Cambria" pitchFamily="18" charset="0"/>
              </a:rPr>
              <a:t> a </a:t>
            </a:r>
            <a:r>
              <a:rPr lang="pl-PL" dirty="0" err="1" smtClean="0">
                <a:latin typeface="Cambria" pitchFamily="18" charset="0"/>
              </a:rPr>
              <a:t>disasterous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effect</a:t>
            </a:r>
            <a:r>
              <a:rPr lang="pl-PL" dirty="0" smtClean="0">
                <a:latin typeface="Cambria" pitchFamily="18" charset="0"/>
              </a:rPr>
              <a:t> on life in </a:t>
            </a:r>
            <a:r>
              <a:rPr lang="pl-PL" dirty="0" err="1" smtClean="0">
                <a:latin typeface="Cambria" pitchFamily="18" charset="0"/>
              </a:rPr>
              <a:t>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aquatic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ecosystem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>
                <a:latin typeface="Cambria" pitchFamily="18" charset="0"/>
              </a:rPr>
              <a:t>A</a:t>
            </a:r>
            <a:r>
              <a:rPr lang="pl-PL" dirty="0" smtClean="0">
                <a:latin typeface="Cambria" pitchFamily="18" charset="0"/>
              </a:rPr>
              <a:t>s </a:t>
            </a:r>
            <a:r>
              <a:rPr lang="pl-PL" dirty="0" err="1" smtClean="0">
                <a:latin typeface="Cambria" pitchFamily="18" charset="0"/>
              </a:rPr>
              <a:t>temperature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increases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amount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oxygen</a:t>
            </a:r>
            <a:r>
              <a:rPr lang="pl-PL" dirty="0" smtClean="0">
                <a:latin typeface="Cambria" pitchFamily="18" charset="0"/>
              </a:rPr>
              <a:t> in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decreaces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thereby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reducing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number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animals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survive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there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err="1" smtClean="0">
                <a:latin typeface="Old English Text MT" pitchFamily="66" charset="0"/>
              </a:rPr>
              <a:t>Acid</a:t>
            </a:r>
            <a:r>
              <a:rPr lang="pl-PL" sz="6000" dirty="0" smtClean="0">
                <a:latin typeface="Old English Text MT" pitchFamily="66" charset="0"/>
              </a:rPr>
              <a:t> </a:t>
            </a:r>
            <a:r>
              <a:rPr lang="pl-PL" sz="6000" dirty="0" err="1" smtClean="0">
                <a:latin typeface="Old English Text MT" pitchFamily="66" charset="0"/>
              </a:rPr>
              <a:t>Rain</a:t>
            </a:r>
            <a:endParaRPr lang="pl-PL" sz="60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6516216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Typical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rainwater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has</a:t>
            </a:r>
            <a:r>
              <a:rPr lang="pl-PL" dirty="0" smtClean="0">
                <a:latin typeface="Cambria" pitchFamily="18" charset="0"/>
              </a:rPr>
              <a:t> a </a:t>
            </a:r>
            <a:r>
              <a:rPr lang="pl-PL" dirty="0" err="1" smtClean="0">
                <a:latin typeface="Cambria" pitchFamily="18" charset="0"/>
              </a:rPr>
              <a:t>pH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about</a:t>
            </a:r>
            <a:r>
              <a:rPr lang="pl-PL" dirty="0" smtClean="0">
                <a:latin typeface="Cambria" pitchFamily="18" charset="0"/>
              </a:rPr>
              <a:t> 5 to 6 (</a:t>
            </a:r>
            <a:r>
              <a:rPr lang="pl-PL" dirty="0" err="1" smtClean="0">
                <a:latin typeface="Cambria" pitchFamily="18" charset="0"/>
              </a:rPr>
              <a:t>naturally</a:t>
            </a:r>
            <a:r>
              <a:rPr lang="pl-PL" dirty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neutral</a:t>
            </a:r>
            <a:r>
              <a:rPr lang="pl-PL" dirty="0" smtClean="0">
                <a:latin typeface="Cambria" pitchFamily="18" charset="0"/>
              </a:rPr>
              <a:t>). The </a:t>
            </a:r>
            <a:r>
              <a:rPr lang="pl-PL" dirty="0" err="1" smtClean="0">
                <a:latin typeface="Cambria" pitchFamily="18" charset="0"/>
              </a:rPr>
              <a:t>industry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now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emits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great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amounts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acidifying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gasses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such</a:t>
            </a:r>
            <a:r>
              <a:rPr lang="pl-PL" dirty="0" smtClean="0">
                <a:latin typeface="Cambria" pitchFamily="18" charset="0"/>
              </a:rPr>
              <a:t> as </a:t>
            </a:r>
            <a:r>
              <a:rPr lang="pl-PL" dirty="0" err="1" smtClean="0">
                <a:latin typeface="Cambria" pitchFamily="18" charset="0"/>
              </a:rPr>
              <a:t>sulphuric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oxides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carbon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monoxide</a:t>
            </a:r>
            <a:r>
              <a:rPr lang="pl-PL" dirty="0" smtClean="0">
                <a:latin typeface="Cambr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These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gasses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dissolve</a:t>
            </a:r>
            <a:r>
              <a:rPr lang="pl-PL" dirty="0" smtClean="0">
                <a:latin typeface="Cambria" pitchFamily="18" charset="0"/>
              </a:rPr>
              <a:t> in </a:t>
            </a:r>
            <a:r>
              <a:rPr lang="pl-PL" dirty="0" err="1" smtClean="0">
                <a:latin typeface="Cambria" pitchFamily="18" charset="0"/>
              </a:rPr>
              <a:t>rainwater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 err="1" smtClean="0">
                <a:latin typeface="Cambria" pitchFamily="18" charset="0"/>
              </a:rPr>
              <a:t>Because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pH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rain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will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fall</a:t>
            </a:r>
            <a:r>
              <a:rPr lang="pl-PL" dirty="0" smtClean="0">
                <a:latin typeface="Cambria" pitchFamily="18" charset="0"/>
              </a:rPr>
              <a:t> to a </a:t>
            </a:r>
            <a:r>
              <a:rPr lang="pl-PL" dirty="0" err="1" smtClean="0">
                <a:latin typeface="Cambria" pitchFamily="18" charset="0"/>
              </a:rPr>
              <a:t>value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below</a:t>
            </a:r>
            <a:r>
              <a:rPr lang="pl-PL" dirty="0" smtClean="0">
                <a:latin typeface="Cambria" pitchFamily="18" charset="0"/>
              </a:rPr>
              <a:t> 4. </a:t>
            </a: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The </a:t>
            </a:r>
            <a:r>
              <a:rPr lang="pl-PL" dirty="0" err="1" smtClean="0">
                <a:latin typeface="Cambria" pitchFamily="18" charset="0"/>
              </a:rPr>
              <a:t>lower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pH</a:t>
            </a:r>
            <a:r>
              <a:rPr lang="pl-PL" dirty="0" smtClean="0">
                <a:latin typeface="Cambria" pitchFamily="18" charset="0"/>
              </a:rPr>
              <a:t>, the </a:t>
            </a:r>
            <a:r>
              <a:rPr lang="pl-PL" dirty="0" err="1" smtClean="0">
                <a:latin typeface="Cambria" pitchFamily="18" charset="0"/>
              </a:rPr>
              <a:t>more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acid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substance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 err="1" smtClean="0">
                <a:latin typeface="Cambria" pitchFamily="18" charset="0"/>
              </a:rPr>
              <a:t>That’s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why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kind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rain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called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acid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rain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782" y="149196"/>
            <a:ext cx="2217089" cy="2702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318" y="2996952"/>
            <a:ext cx="2642019" cy="3525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124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708920"/>
            <a:ext cx="7992887" cy="1181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701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gradFill flip="none" rotWithShape="1">
                  <a:gsLst>
                    <a:gs pos="0">
                      <a:schemeClr val="accent5">
                        <a:tint val="50000"/>
                        <a:satMod val="18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tint val="50000"/>
                        <a:satMod val="18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tint val="50000"/>
                        <a:satMod val="18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Sources of water pollution</a:t>
            </a:r>
            <a:endParaRPr lang="pl-PL" sz="5400" b="1" dirty="0">
              <a:ln/>
              <a:gradFill flip="none" rotWithShape="1">
                <a:gsLst>
                  <a:gs pos="0">
                    <a:schemeClr val="accent5">
                      <a:tint val="50000"/>
                      <a:satMod val="180000"/>
                      <a:shade val="30000"/>
                      <a:satMod val="115000"/>
                    </a:schemeClr>
                  </a:gs>
                  <a:gs pos="50000">
                    <a:schemeClr val="accent5">
                      <a:tint val="50000"/>
                      <a:satMod val="180000"/>
                      <a:shade val="675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44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err="1" smtClean="0">
                <a:latin typeface="Old English Text MT" pitchFamily="66" charset="0"/>
              </a:rPr>
              <a:t>Farming</a:t>
            </a:r>
            <a:endParaRPr lang="pl-PL" sz="60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5580112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Farms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often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large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amounts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herbicides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pesticides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both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which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toxic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pollutants</a:t>
            </a:r>
            <a:r>
              <a:rPr lang="pl-PL" dirty="0" smtClean="0">
                <a:latin typeface="Cambr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Farms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also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frequently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large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amounts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chemical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fertilizers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washed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waterways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damage</a:t>
            </a:r>
            <a:r>
              <a:rPr lang="pl-PL" dirty="0" smtClean="0">
                <a:latin typeface="Cambria" pitchFamily="18" charset="0"/>
              </a:rPr>
              <a:t> the water </a:t>
            </a:r>
            <a:r>
              <a:rPr lang="pl-PL" dirty="0" err="1" smtClean="0">
                <a:latin typeface="Cambria" pitchFamily="18" charset="0"/>
              </a:rPr>
              <a:t>supply</a:t>
            </a:r>
            <a:r>
              <a:rPr lang="pl-PL" dirty="0" smtClean="0">
                <a:latin typeface="Cambria" pitchFamily="18" charset="0"/>
              </a:rPr>
              <a:t> and life </a:t>
            </a:r>
            <a:r>
              <a:rPr lang="pl-PL" dirty="0" err="1" smtClean="0">
                <a:latin typeface="Cambria" pitchFamily="18" charset="0"/>
              </a:rPr>
              <a:t>within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it</a:t>
            </a:r>
            <a:r>
              <a:rPr lang="pl-PL" dirty="0" smtClean="0">
                <a:latin typeface="Cambria" pitchFamily="18" charset="0"/>
              </a:rPr>
              <a:t>. 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-2944"/>
            <a:ext cx="2085820" cy="2111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9" y="1772816"/>
            <a:ext cx="2699792" cy="2950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405" y="4316731"/>
            <a:ext cx="2335608" cy="2541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796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7151"/>
            <a:ext cx="8229600" cy="1143000"/>
          </a:xfrm>
        </p:spPr>
        <p:txBody>
          <a:bodyPr/>
          <a:lstStyle/>
          <a:p>
            <a:r>
              <a:rPr lang="pl-PL" sz="6000" dirty="0" smtClean="0">
                <a:latin typeface="Old English Text MT" pitchFamily="66" charset="0"/>
              </a:rPr>
              <a:t>Business</a:t>
            </a:r>
            <a:endParaRPr lang="pl-PL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5904656" cy="5544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Clearing of land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lead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eriosion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soil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rivers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lakes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Waste and </a:t>
            </a:r>
            <a:r>
              <a:rPr lang="pl-PL" dirty="0" err="1" smtClean="0">
                <a:latin typeface="Cambria" pitchFamily="18" charset="0"/>
              </a:rPr>
              <a:t>sewage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generated</a:t>
            </a:r>
            <a:r>
              <a:rPr lang="pl-PL" dirty="0" smtClean="0">
                <a:latin typeface="Cambria" pitchFamily="18" charset="0"/>
              </a:rPr>
              <a:t> by industry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get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supply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introducing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large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ammounts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organic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pollutants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the </a:t>
            </a:r>
            <a:r>
              <a:rPr lang="pl-PL" dirty="0" err="1" smtClean="0">
                <a:latin typeface="Cambria" pitchFamily="18" charset="0"/>
              </a:rPr>
              <a:t>ecosystem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Many </a:t>
            </a:r>
            <a:r>
              <a:rPr lang="pl-PL" dirty="0" err="1" smtClean="0">
                <a:latin typeface="Cambria" pitchFamily="18" charset="0"/>
              </a:rPr>
              <a:t>industrial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power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plants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rivers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streams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lakes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despose</a:t>
            </a:r>
            <a:r>
              <a:rPr lang="pl-PL" dirty="0" smtClean="0">
                <a:latin typeface="Cambria" pitchFamily="18" charset="0"/>
              </a:rPr>
              <a:t> of waste </a:t>
            </a:r>
            <a:r>
              <a:rPr lang="pl-PL" dirty="0" err="1" smtClean="0">
                <a:latin typeface="Cambria" pitchFamily="18" charset="0"/>
              </a:rPr>
              <a:t>heat</a:t>
            </a:r>
            <a:r>
              <a:rPr lang="pl-PL" dirty="0" smtClean="0">
                <a:latin typeface="Cambria" pitchFamily="18" charset="0"/>
              </a:rPr>
              <a:t>. The </a:t>
            </a:r>
            <a:r>
              <a:rPr lang="pl-PL" dirty="0" err="1" smtClean="0">
                <a:latin typeface="Cambria" pitchFamily="18" charset="0"/>
              </a:rPr>
              <a:t>resulting</a:t>
            </a:r>
            <a:r>
              <a:rPr lang="pl-PL" dirty="0" smtClean="0">
                <a:latin typeface="Cambria" pitchFamily="18" charset="0"/>
              </a:rPr>
              <a:t> hot water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thermal</a:t>
            </a:r>
            <a:r>
              <a:rPr lang="pl-PL" dirty="0" smtClean="0">
                <a:latin typeface="Cambria" pitchFamily="18" charset="0"/>
              </a:rPr>
              <a:t> pollution.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16632"/>
            <a:ext cx="324036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922" y="3717032"/>
            <a:ext cx="2630785" cy="2527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43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933056"/>
            <a:ext cx="2323530" cy="2559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268" y="-32862"/>
            <a:ext cx="2474235" cy="256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pl-PL" sz="5400" dirty="0" smtClean="0">
                <a:latin typeface="Old English Text MT" pitchFamily="66" charset="0"/>
              </a:rPr>
              <a:t>Homes</a:t>
            </a:r>
            <a:endParaRPr lang="pl-PL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59027" y="980727"/>
            <a:ext cx="5567131" cy="58000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Sewage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generated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houses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flows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nearby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waterways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introducing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organic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pollutants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eutrophication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Fertilizers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herbicides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pesticides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used</a:t>
            </a:r>
            <a:r>
              <a:rPr lang="pl-PL" dirty="0" smtClean="0">
                <a:latin typeface="Cambria" pitchFamily="18" charset="0"/>
              </a:rPr>
              <a:t> for </a:t>
            </a:r>
            <a:r>
              <a:rPr lang="pl-PL" dirty="0" err="1" smtClean="0">
                <a:latin typeface="Cambria" pitchFamily="18" charset="0"/>
              </a:rPr>
              <a:t>lawn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runoff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contaminate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waterways</a:t>
            </a:r>
            <a:r>
              <a:rPr lang="pl-PL" dirty="0" smtClean="0">
                <a:latin typeface="Cambria" pitchFamily="18" charset="0"/>
              </a:rPr>
              <a:t>. It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eutrophication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lakes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rivers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Leaks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oil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antifreeze</a:t>
            </a:r>
            <a:r>
              <a:rPr lang="pl-PL" dirty="0" smtClean="0">
                <a:latin typeface="Cambria" pitchFamily="18" charset="0"/>
              </a:rPr>
              <a:t> from a car on a </a:t>
            </a:r>
            <a:r>
              <a:rPr lang="pl-PL" dirty="0" err="1" smtClean="0">
                <a:latin typeface="Cambria" pitchFamily="18" charset="0"/>
              </a:rPr>
              <a:t>driveaway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be </a:t>
            </a:r>
            <a:r>
              <a:rPr lang="pl-PL" dirty="0" err="1" smtClean="0">
                <a:latin typeface="Cambria" pitchFamily="18" charset="0"/>
              </a:rPr>
              <a:t>washed</a:t>
            </a:r>
            <a:r>
              <a:rPr lang="pl-PL" dirty="0" smtClean="0">
                <a:latin typeface="Cambria" pitchFamily="18" charset="0"/>
              </a:rPr>
              <a:t> off by the </a:t>
            </a:r>
            <a:r>
              <a:rPr lang="pl-PL" dirty="0" err="1" smtClean="0">
                <a:latin typeface="Cambria" pitchFamily="18" charset="0"/>
              </a:rPr>
              <a:t>rain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nearby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waterways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 err="1" smtClean="0">
                <a:latin typeface="Cambria" pitchFamily="18" charset="0"/>
              </a:rPr>
              <a:t>Every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year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between</a:t>
            </a:r>
            <a:r>
              <a:rPr lang="pl-PL" dirty="0" smtClean="0">
                <a:latin typeface="Cambria" pitchFamily="18" charset="0"/>
              </a:rPr>
              <a:t> 1 and 10 </a:t>
            </a:r>
            <a:r>
              <a:rPr lang="pl-PL" dirty="0" err="1" smtClean="0">
                <a:latin typeface="Cambria" pitchFamily="18" charset="0"/>
              </a:rPr>
              <a:t>bilions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tons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oil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spilt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killing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many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species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destroying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ecosystems</a:t>
            </a:r>
            <a:r>
              <a:rPr lang="pl-PL" dirty="0" smtClean="0">
                <a:latin typeface="Cambria" pitchFamily="18" charset="0"/>
              </a:rPr>
              <a:t> in the </a:t>
            </a:r>
            <a:r>
              <a:rPr lang="pl-PL" dirty="0" err="1" smtClean="0">
                <a:latin typeface="Cambria" pitchFamily="18" charset="0"/>
              </a:rPr>
              <a:t>affected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area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7821" y="1844824"/>
            <a:ext cx="2364296" cy="261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103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492896"/>
            <a:ext cx="8136904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672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/>
                <a:gradFill flip="none" rotWithShape="1">
                  <a:gsLst>
                    <a:gs pos="0">
                      <a:schemeClr val="accent5">
                        <a:tint val="50000"/>
                        <a:satMod val="18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tint val="50000"/>
                        <a:satMod val="18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tint val="50000"/>
                        <a:satMod val="18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Effects of water pollution</a:t>
            </a:r>
            <a:endParaRPr lang="pl-PL" sz="5400" b="1" cap="none" spc="0" dirty="0">
              <a:ln/>
              <a:gradFill flip="none" rotWithShape="1">
                <a:gsLst>
                  <a:gs pos="0">
                    <a:schemeClr val="accent5">
                      <a:tint val="50000"/>
                      <a:satMod val="180000"/>
                      <a:shade val="30000"/>
                      <a:satMod val="115000"/>
                    </a:schemeClr>
                  </a:gs>
                  <a:gs pos="50000">
                    <a:schemeClr val="accent5">
                      <a:tint val="50000"/>
                      <a:satMod val="180000"/>
                      <a:shade val="675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76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645024"/>
            <a:ext cx="2880320" cy="3033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1034" y="-9128"/>
            <a:ext cx="3372966" cy="3372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err="1" smtClean="0">
                <a:latin typeface="Old English Text MT" pitchFamily="66" charset="0"/>
              </a:rPr>
              <a:t>Our</a:t>
            </a:r>
            <a:r>
              <a:rPr lang="pl-PL" sz="5400" dirty="0" smtClean="0">
                <a:latin typeface="Old English Text MT" pitchFamily="66" charset="0"/>
              </a:rPr>
              <a:t> </a:t>
            </a:r>
            <a:r>
              <a:rPr lang="pl-PL" sz="5400" dirty="0" err="1" smtClean="0">
                <a:latin typeface="Old English Text MT" pitchFamily="66" charset="0"/>
              </a:rPr>
              <a:t>health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410" y="1196752"/>
            <a:ext cx="549771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Virtually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all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types</a:t>
            </a:r>
            <a:r>
              <a:rPr lang="pl-PL" dirty="0" smtClean="0">
                <a:latin typeface="Cambria" pitchFamily="18" charset="0"/>
              </a:rPr>
              <a:t> of water pollution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harmful</a:t>
            </a:r>
            <a:r>
              <a:rPr lang="pl-PL" dirty="0" smtClean="0">
                <a:latin typeface="Cambria" pitchFamily="18" charset="0"/>
              </a:rPr>
              <a:t> to the </a:t>
            </a:r>
            <a:r>
              <a:rPr lang="pl-PL" dirty="0" err="1" smtClean="0">
                <a:latin typeface="Cambria" pitchFamily="18" charset="0"/>
              </a:rPr>
              <a:t>health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humans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animals</a:t>
            </a:r>
            <a:r>
              <a:rPr lang="pl-PL" dirty="0" smtClean="0">
                <a:latin typeface="Cambria" pitchFamily="18" charset="0"/>
              </a:rPr>
              <a:t>. Water pollution </a:t>
            </a:r>
            <a:r>
              <a:rPr lang="pl-PL" dirty="0" err="1" smtClean="0">
                <a:latin typeface="Cambria" pitchFamily="18" charset="0"/>
              </a:rPr>
              <a:t>may</a:t>
            </a:r>
            <a:r>
              <a:rPr lang="pl-PL" dirty="0" smtClean="0">
                <a:latin typeface="Cambria" pitchFamily="18" charset="0"/>
              </a:rPr>
              <a:t> not </a:t>
            </a:r>
            <a:r>
              <a:rPr lang="pl-PL" dirty="0" err="1" smtClean="0">
                <a:latin typeface="Cambria" pitchFamily="18" charset="0"/>
              </a:rPr>
              <a:t>damage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our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health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immediately</a:t>
            </a:r>
            <a:r>
              <a:rPr lang="pl-PL" dirty="0" smtClean="0">
                <a:latin typeface="Cambria" pitchFamily="18" charset="0"/>
              </a:rPr>
              <a:t> but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be </a:t>
            </a:r>
            <a:r>
              <a:rPr lang="pl-PL" dirty="0" err="1" smtClean="0">
                <a:latin typeface="Cambria" pitchFamily="18" charset="0"/>
              </a:rPr>
              <a:t>harmful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after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long</a:t>
            </a:r>
            <a:r>
              <a:rPr lang="pl-PL" dirty="0" smtClean="0">
                <a:latin typeface="Cambria" pitchFamily="18" charset="0"/>
              </a:rPr>
              <a:t> term </a:t>
            </a:r>
            <a:r>
              <a:rPr lang="pl-PL" dirty="0" err="1" smtClean="0">
                <a:latin typeface="Cambria" pitchFamily="18" charset="0"/>
              </a:rPr>
              <a:t>exposure</a:t>
            </a:r>
            <a:r>
              <a:rPr lang="pl-PL" dirty="0" smtClean="0">
                <a:latin typeface="Cambria" pitchFamily="18" charset="0"/>
              </a:rPr>
              <a:t>. </a:t>
            </a:r>
            <a:endParaRPr lang="pl-P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5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Old English Text MT" pitchFamily="66" charset="0"/>
              </a:rPr>
              <a:t>Water </a:t>
            </a:r>
            <a:r>
              <a:rPr lang="pl-PL" sz="6000" dirty="0" err="1" smtClean="0">
                <a:latin typeface="Old English Text MT" pitchFamily="66" charset="0"/>
              </a:rPr>
              <a:t>is</a:t>
            </a:r>
            <a:r>
              <a:rPr lang="pl-PL" sz="6000" dirty="0" smtClean="0">
                <a:latin typeface="Old English Text MT" pitchFamily="66" charset="0"/>
              </a:rPr>
              <a:t> life</a:t>
            </a:r>
            <a:endParaRPr lang="pl-PL" sz="60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96752"/>
            <a:ext cx="5904656" cy="56166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Water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H</a:t>
            </a:r>
            <a:r>
              <a:rPr lang="pl-PL" baseline="-25000" dirty="0" smtClean="0">
                <a:latin typeface="Cambria" pitchFamily="18" charset="0"/>
              </a:rPr>
              <a:t>2</a:t>
            </a:r>
            <a:r>
              <a:rPr lang="pl-PL" dirty="0" smtClean="0">
                <a:latin typeface="Cambria" pitchFamily="18" charset="0"/>
              </a:rPr>
              <a:t>O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a chemical </a:t>
            </a:r>
            <a:r>
              <a:rPr lang="pl-PL" dirty="0" err="1" smtClean="0">
                <a:latin typeface="Cambria" pitchFamily="18" charset="0"/>
              </a:rPr>
              <a:t>substance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which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contains</a:t>
            </a:r>
            <a:r>
              <a:rPr lang="pl-PL" dirty="0" smtClean="0">
                <a:latin typeface="Cambria" pitchFamily="18" charset="0"/>
              </a:rPr>
              <a:t> one </a:t>
            </a:r>
            <a:r>
              <a:rPr lang="pl-PL" dirty="0" err="1" smtClean="0">
                <a:latin typeface="Cambria" pitchFamily="18" charset="0"/>
              </a:rPr>
              <a:t>oxygen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two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hydrogen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atoms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connected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covalent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bonds</a:t>
            </a:r>
            <a:r>
              <a:rPr lang="pl-PL" dirty="0" smtClean="0">
                <a:latin typeface="Cambria" pitchFamily="18" charset="0"/>
              </a:rPr>
              <a:t>. But for </a:t>
            </a:r>
            <a:r>
              <a:rPr lang="pl-PL" dirty="0" err="1" smtClean="0">
                <a:latin typeface="Cambria" pitchFamily="18" charset="0"/>
              </a:rPr>
              <a:t>humans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other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lifeforms</a:t>
            </a:r>
            <a:r>
              <a:rPr lang="pl-PL" dirty="0" smtClean="0">
                <a:latin typeface="Cambria" pitchFamily="18" charset="0"/>
              </a:rPr>
              <a:t> water </a:t>
            </a:r>
            <a:r>
              <a:rPr lang="pl-PL" dirty="0" err="1" smtClean="0">
                <a:latin typeface="Cambria" pitchFamily="18" charset="0"/>
              </a:rPr>
              <a:t>means</a:t>
            </a:r>
            <a:r>
              <a:rPr lang="pl-PL" dirty="0" smtClean="0">
                <a:latin typeface="Cambria" pitchFamily="18" charset="0"/>
              </a:rPr>
              <a:t> much </a:t>
            </a:r>
            <a:r>
              <a:rPr lang="pl-PL" dirty="0" err="1" smtClean="0">
                <a:latin typeface="Cambria" pitchFamily="18" charset="0"/>
              </a:rPr>
              <a:t>more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 err="1" smtClean="0">
                <a:latin typeface="Cambria" pitchFamily="18" charset="0"/>
              </a:rPr>
              <a:t>Clean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drinking</a:t>
            </a:r>
            <a:r>
              <a:rPr lang="pl-PL" dirty="0" smtClean="0">
                <a:latin typeface="Cambria" pitchFamily="18" charset="0"/>
              </a:rPr>
              <a:t> water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essential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every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being</a:t>
            </a:r>
            <a:r>
              <a:rPr lang="pl-PL" dirty="0" smtClean="0">
                <a:latin typeface="Cambria" pitchFamily="18" charset="0"/>
              </a:rPr>
              <a:t> on Earth.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Water </a:t>
            </a:r>
            <a:r>
              <a:rPr lang="pl-PL" dirty="0" err="1" smtClean="0">
                <a:latin typeface="Cambria" pitchFamily="18" charset="0"/>
              </a:rPr>
              <a:t>covers</a:t>
            </a:r>
            <a:r>
              <a:rPr lang="pl-PL" dirty="0" smtClean="0">
                <a:latin typeface="Cambria" pitchFamily="18" charset="0"/>
              </a:rPr>
              <a:t> 70,9% of </a:t>
            </a:r>
            <a:r>
              <a:rPr lang="pl-PL" dirty="0" err="1" smtClean="0">
                <a:latin typeface="Cambria" pitchFamily="18" charset="0"/>
              </a:rPr>
              <a:t>Earth’s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surface</a:t>
            </a:r>
            <a:r>
              <a:rPr lang="pl-PL" dirty="0" smtClean="0">
                <a:latin typeface="Cambria" pitchFamily="18" charset="0"/>
              </a:rPr>
              <a:t>. But </a:t>
            </a:r>
            <a:r>
              <a:rPr lang="pl-PL" dirty="0" err="1" smtClean="0">
                <a:latin typeface="Cambria" pitchFamily="18" charset="0"/>
              </a:rPr>
              <a:t>freshwater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makes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up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only</a:t>
            </a:r>
            <a:r>
              <a:rPr lang="pl-PL" dirty="0" smtClean="0">
                <a:latin typeface="Cambria" pitchFamily="18" charset="0"/>
              </a:rPr>
              <a:t> 3% of </a:t>
            </a:r>
            <a:r>
              <a:rPr lang="pl-PL" dirty="0" err="1" smtClean="0">
                <a:latin typeface="Cambria" pitchFamily="18" charset="0"/>
              </a:rPr>
              <a:t>it</a:t>
            </a:r>
            <a:r>
              <a:rPr lang="pl-PL" dirty="0" smtClean="0">
                <a:latin typeface="Cambria" pitchFamily="18" charset="0"/>
              </a:rPr>
              <a:t>, the </a:t>
            </a:r>
            <a:r>
              <a:rPr lang="pl-PL" dirty="0" err="1" smtClean="0">
                <a:latin typeface="Cambria" pitchFamily="18" charset="0"/>
              </a:rPr>
              <a:t>rest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contained</a:t>
            </a:r>
            <a:r>
              <a:rPr lang="pl-PL" dirty="0" smtClean="0">
                <a:latin typeface="Cambria" pitchFamily="18" charset="0"/>
              </a:rPr>
              <a:t> in </a:t>
            </a:r>
            <a:r>
              <a:rPr lang="pl-PL" dirty="0" err="1" smtClean="0">
                <a:latin typeface="Cambria" pitchFamily="18" charset="0"/>
              </a:rPr>
              <a:t>oceans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 err="1" smtClean="0">
                <a:latin typeface="Cambria" pitchFamily="18" charset="0"/>
              </a:rPr>
              <a:t>Approximately</a:t>
            </a:r>
            <a:r>
              <a:rPr lang="pl-PL" dirty="0" smtClean="0">
                <a:latin typeface="Cambria" pitchFamily="18" charset="0"/>
              </a:rPr>
              <a:t> 70% of </a:t>
            </a:r>
            <a:r>
              <a:rPr lang="pl-PL" dirty="0" err="1" smtClean="0">
                <a:latin typeface="Cambria" pitchFamily="18" charset="0"/>
              </a:rPr>
              <a:t>freshwater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consumed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agriculture</a:t>
            </a:r>
            <a:r>
              <a:rPr lang="pl-PL" dirty="0" smtClean="0">
                <a:latin typeface="Cambria" pitchFamily="18" charset="0"/>
              </a:rPr>
              <a:t>. 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227" y="116632"/>
            <a:ext cx="2857459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09567"/>
            <a:ext cx="283317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73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992826"/>
            <a:ext cx="1944216" cy="2244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4624"/>
            <a:ext cx="6120680" cy="68133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Water pollution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a major problem in the </a:t>
            </a:r>
            <a:r>
              <a:rPr lang="pl-PL" dirty="0" err="1" smtClean="0">
                <a:latin typeface="Cambria" pitchFamily="18" charset="0"/>
              </a:rPr>
              <a:t>global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context</a:t>
            </a:r>
            <a:r>
              <a:rPr lang="pl-PL" dirty="0" smtClean="0">
                <a:latin typeface="Cambria" pitchFamily="18" charset="0"/>
              </a:rPr>
              <a:t>. It </a:t>
            </a:r>
            <a:r>
              <a:rPr lang="pl-PL" dirty="0" err="1" smtClean="0">
                <a:latin typeface="Cambria" pitchFamily="18" charset="0"/>
              </a:rPr>
              <a:t>has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been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suggested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leading</a:t>
            </a:r>
            <a:r>
              <a:rPr lang="pl-PL" dirty="0" smtClean="0">
                <a:latin typeface="Cambria" pitchFamily="18" charset="0"/>
              </a:rPr>
              <a:t> worldwide </a:t>
            </a:r>
            <a:r>
              <a:rPr lang="pl-PL" dirty="0" err="1" smtClean="0">
                <a:latin typeface="Cambria" pitchFamily="18" charset="0"/>
              </a:rPr>
              <a:t>cause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death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disease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In </a:t>
            </a:r>
            <a:r>
              <a:rPr lang="pl-PL" dirty="0" err="1" smtClean="0">
                <a:latin typeface="Cambria" pitchFamily="18" charset="0"/>
              </a:rPr>
              <a:t>whole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world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more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than</a:t>
            </a:r>
            <a:r>
              <a:rPr lang="pl-PL" dirty="0" smtClean="0">
                <a:latin typeface="Cambria" pitchFamily="18" charset="0"/>
              </a:rPr>
              <a:t> 14,000 </a:t>
            </a:r>
            <a:r>
              <a:rPr lang="pl-PL" dirty="0" err="1" smtClean="0">
                <a:latin typeface="Cambria" pitchFamily="18" charset="0"/>
              </a:rPr>
              <a:t>people</a:t>
            </a:r>
            <a:r>
              <a:rPr lang="pl-PL" dirty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die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daily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due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water</a:t>
            </a:r>
            <a:r>
              <a:rPr lang="pl-PL" dirty="0" smtClean="0">
                <a:latin typeface="Cambria" pitchFamily="18" charset="0"/>
              </a:rPr>
              <a:t> pollution.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700,000,000 </a:t>
            </a:r>
            <a:r>
              <a:rPr lang="pl-PL" dirty="0" err="1" smtClean="0">
                <a:latin typeface="Cambria" pitchFamily="18" charset="0"/>
              </a:rPr>
              <a:t>Indians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have</a:t>
            </a:r>
            <a:r>
              <a:rPr lang="pl-PL" dirty="0" smtClean="0">
                <a:latin typeface="Cambria" pitchFamily="18" charset="0"/>
              </a:rPr>
              <a:t> no </a:t>
            </a:r>
            <a:r>
              <a:rPr lang="pl-PL" dirty="0" err="1" smtClean="0">
                <a:latin typeface="Cambria" pitchFamily="18" charset="0"/>
              </a:rPr>
              <a:t>access</a:t>
            </a:r>
            <a:r>
              <a:rPr lang="pl-PL" dirty="0" smtClean="0">
                <a:latin typeface="Cambria" pitchFamily="18" charset="0"/>
              </a:rPr>
              <a:t> to a </a:t>
            </a:r>
            <a:r>
              <a:rPr lang="pl-PL" dirty="0" err="1" smtClean="0">
                <a:latin typeface="Cambria" pitchFamily="18" charset="0"/>
              </a:rPr>
              <a:t>proper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toilet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1,000 Indian </a:t>
            </a:r>
            <a:r>
              <a:rPr lang="pl-PL" dirty="0" err="1" smtClean="0">
                <a:latin typeface="Cambria" pitchFamily="18" charset="0"/>
              </a:rPr>
              <a:t>children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die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diarrheal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sickness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every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day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pl-PL" dirty="0" err="1" smtClean="0">
                <a:latin typeface="Cambria" pitchFamily="18" charset="0"/>
              </a:rPr>
              <a:t>About</a:t>
            </a:r>
            <a:r>
              <a:rPr lang="pl-PL" dirty="0" smtClean="0">
                <a:latin typeface="Cambria" pitchFamily="18" charset="0"/>
              </a:rPr>
              <a:t> 90% of </a:t>
            </a:r>
            <a:r>
              <a:rPr lang="pl-PL" dirty="0" err="1" smtClean="0">
                <a:latin typeface="Cambria" pitchFamily="18" charset="0"/>
              </a:rPr>
              <a:t>China’s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cities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suffer</a:t>
            </a:r>
            <a:r>
              <a:rPr lang="pl-PL" dirty="0" smtClean="0">
                <a:latin typeface="Cambria" pitchFamily="18" charset="0"/>
              </a:rPr>
              <a:t> from </a:t>
            </a:r>
            <a:r>
              <a:rPr lang="pl-PL" dirty="0" err="1" smtClean="0">
                <a:latin typeface="Cambria" pitchFamily="18" charset="0"/>
              </a:rPr>
              <a:t>some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degree</a:t>
            </a:r>
            <a:r>
              <a:rPr lang="pl-PL" dirty="0" smtClean="0">
                <a:latin typeface="Cambria" pitchFamily="18" charset="0"/>
              </a:rPr>
              <a:t> of water pollution.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500,000,000 </a:t>
            </a:r>
            <a:r>
              <a:rPr lang="pl-PL" dirty="0" err="1" smtClean="0">
                <a:latin typeface="Cambria" pitchFamily="18" charset="0"/>
              </a:rPr>
              <a:t>people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lack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access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safe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drinking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water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267" y="-99392"/>
            <a:ext cx="1944216" cy="1980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475" y="2114933"/>
            <a:ext cx="1802869" cy="1982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977072"/>
            <a:ext cx="2635249" cy="2778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017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741" y="4333665"/>
            <a:ext cx="2520280" cy="2524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995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Old English Text MT" pitchFamily="66" charset="0"/>
              </a:rPr>
              <a:t>How </a:t>
            </a:r>
            <a:r>
              <a:rPr lang="pl-PL" sz="5400" dirty="0" err="1" smtClean="0">
                <a:latin typeface="Old English Text MT" pitchFamily="66" charset="0"/>
              </a:rPr>
              <a:t>is</a:t>
            </a:r>
            <a:r>
              <a:rPr lang="pl-PL" sz="5400" dirty="0" smtClean="0">
                <a:latin typeface="Old English Text MT" pitchFamily="66" charset="0"/>
              </a:rPr>
              <a:t> </a:t>
            </a:r>
            <a:r>
              <a:rPr lang="pl-PL" sz="5400" dirty="0" err="1" smtClean="0">
                <a:latin typeface="Old English Text MT" pitchFamily="66" charset="0"/>
              </a:rPr>
              <a:t>it</a:t>
            </a:r>
            <a:r>
              <a:rPr lang="pl-PL" sz="5400" dirty="0" smtClean="0">
                <a:latin typeface="Old English Text MT" pitchFamily="66" charset="0"/>
              </a:rPr>
              <a:t> in USA?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4906888" cy="54006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For </a:t>
            </a:r>
            <a:r>
              <a:rPr lang="pl-PL" dirty="0" err="1" smtClean="0">
                <a:latin typeface="Cambria" pitchFamily="18" charset="0"/>
              </a:rPr>
              <a:t>example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</a:t>
            </a:r>
            <a:r>
              <a:rPr lang="pl-PL" dirty="0" smtClean="0">
                <a:latin typeface="Cambria" pitchFamily="18" charset="0"/>
              </a:rPr>
              <a:t> 2002     45% of </a:t>
            </a:r>
            <a:r>
              <a:rPr lang="pl-PL" dirty="0" err="1" smtClean="0">
                <a:latin typeface="Cambria" pitchFamily="18" charset="0"/>
              </a:rPr>
              <a:t>assessed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stream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miles</a:t>
            </a:r>
            <a:r>
              <a:rPr lang="pl-PL" dirty="0" smtClean="0">
                <a:latin typeface="Cambria" pitchFamily="18" charset="0"/>
              </a:rPr>
              <a:t>, 47% of </a:t>
            </a:r>
            <a:r>
              <a:rPr lang="pl-PL" dirty="0" err="1" smtClean="0">
                <a:latin typeface="Cambria" pitchFamily="18" charset="0"/>
              </a:rPr>
              <a:t>assessed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lake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acress</a:t>
            </a:r>
            <a:r>
              <a:rPr lang="pl-PL" dirty="0" smtClean="0">
                <a:latin typeface="Cambria" pitchFamily="18" charset="0"/>
              </a:rPr>
              <a:t> and 32% of </a:t>
            </a:r>
            <a:r>
              <a:rPr lang="pl-PL" dirty="0" err="1" smtClean="0">
                <a:latin typeface="Cambria" pitchFamily="18" charset="0"/>
              </a:rPr>
              <a:t>assessed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bay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estuarine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square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miles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USA </a:t>
            </a:r>
            <a:r>
              <a:rPr lang="pl-PL" dirty="0" err="1" smtClean="0">
                <a:latin typeface="Cambria" pitchFamily="18" charset="0"/>
              </a:rPr>
              <a:t>were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classified</a:t>
            </a:r>
            <a:r>
              <a:rPr lang="pl-PL" dirty="0" smtClean="0">
                <a:latin typeface="Cambria" pitchFamily="18" charset="0"/>
              </a:rPr>
              <a:t> as </a:t>
            </a:r>
            <a:r>
              <a:rPr lang="pl-PL" dirty="0" err="1" smtClean="0">
                <a:latin typeface="Cambria" pitchFamily="18" charset="0"/>
              </a:rPr>
              <a:t>polluted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980728"/>
            <a:ext cx="3987527" cy="3924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6012160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>
                <a:latin typeface="Arial Narrow" pitchFamily="34" charset="0"/>
              </a:rPr>
              <a:t>(from http://en.wikipedia.org)</a:t>
            </a:r>
            <a:endParaRPr lang="pl-PL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64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5975" y="3526425"/>
            <a:ext cx="2833807" cy="3267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-99392"/>
            <a:ext cx="3456384" cy="3553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27992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Old English Text MT" pitchFamily="66" charset="0"/>
              </a:rPr>
              <a:t>How </a:t>
            </a:r>
            <a:r>
              <a:rPr lang="pl-PL" sz="5400" dirty="0" err="1" smtClean="0">
                <a:latin typeface="Old English Text MT" pitchFamily="66" charset="0"/>
              </a:rPr>
              <a:t>is</a:t>
            </a:r>
            <a:r>
              <a:rPr lang="pl-PL" sz="5400" dirty="0" smtClean="0">
                <a:latin typeface="Old English Text MT" pitchFamily="66" charset="0"/>
              </a:rPr>
              <a:t> </a:t>
            </a:r>
            <a:r>
              <a:rPr lang="pl-PL" sz="5400" dirty="0" err="1" smtClean="0">
                <a:latin typeface="Old English Text MT" pitchFamily="66" charset="0"/>
              </a:rPr>
              <a:t>it</a:t>
            </a:r>
            <a:r>
              <a:rPr lang="pl-PL" sz="5400" dirty="0" smtClean="0">
                <a:latin typeface="Old English Text MT" pitchFamily="66" charset="0"/>
              </a:rPr>
              <a:t> in Poland?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1196752"/>
            <a:ext cx="5112568" cy="492514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The </a:t>
            </a:r>
            <a:r>
              <a:rPr lang="pl-PL" dirty="0" err="1" smtClean="0">
                <a:latin typeface="Cambria" pitchFamily="18" charset="0"/>
              </a:rPr>
              <a:t>assessment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quality</a:t>
            </a:r>
            <a:r>
              <a:rPr lang="pl-PL" dirty="0" smtClean="0">
                <a:latin typeface="Cambria" pitchFamily="18" charset="0"/>
              </a:rPr>
              <a:t> in </a:t>
            </a:r>
            <a:r>
              <a:rPr lang="pl-PL" dirty="0" err="1" smtClean="0">
                <a:latin typeface="Cambria" pitchFamily="18" charset="0"/>
              </a:rPr>
              <a:t>Polish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lakes</a:t>
            </a:r>
            <a:r>
              <a:rPr lang="pl-PL" dirty="0" smtClean="0">
                <a:latin typeface="Cambria" pitchFamily="18" charset="0"/>
              </a:rPr>
              <a:t> in 2002:</a:t>
            </a: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5,8% - </a:t>
            </a:r>
            <a:r>
              <a:rPr lang="pl-PL" dirty="0" err="1" smtClean="0">
                <a:latin typeface="Cambria" pitchFamily="18" charset="0"/>
              </a:rPr>
              <a:t>first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category</a:t>
            </a:r>
            <a:endParaRPr lang="pl-PL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39,2% - </a:t>
            </a:r>
            <a:r>
              <a:rPr lang="pl-PL" dirty="0" err="1" smtClean="0">
                <a:latin typeface="Cambria" pitchFamily="18" charset="0"/>
              </a:rPr>
              <a:t>second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category</a:t>
            </a:r>
            <a:endParaRPr lang="pl-PL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40,8% - third </a:t>
            </a:r>
            <a:r>
              <a:rPr lang="pl-PL" dirty="0" err="1" smtClean="0">
                <a:latin typeface="Cambria" pitchFamily="18" charset="0"/>
              </a:rPr>
              <a:t>category</a:t>
            </a:r>
            <a:endParaRPr lang="pl-PL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14,2% - </a:t>
            </a:r>
            <a:r>
              <a:rPr lang="pl-PL" dirty="0" err="1" smtClean="0">
                <a:latin typeface="Cambria" pitchFamily="18" charset="0"/>
              </a:rPr>
              <a:t>unsuited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use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522" y="2996952"/>
            <a:ext cx="2814960" cy="3150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940152" y="6424412"/>
            <a:ext cx="311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>
                <a:latin typeface="Arial Narrow" pitchFamily="34" charset="0"/>
              </a:rPr>
              <a:t>(from http://pl.wikipedia.org)</a:t>
            </a:r>
            <a:endParaRPr lang="pl-PL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0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80120"/>
            <a:ext cx="2662932" cy="24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err="1" smtClean="0">
                <a:latin typeface="Old English Text MT" pitchFamily="66" charset="0"/>
              </a:rPr>
              <a:t>How</a:t>
            </a:r>
            <a:r>
              <a:rPr lang="pl-PL" sz="4800" dirty="0" smtClean="0">
                <a:latin typeface="Old English Text MT" pitchFamily="66" charset="0"/>
              </a:rPr>
              <a:t> </a:t>
            </a:r>
            <a:r>
              <a:rPr lang="pl-PL" sz="4800" dirty="0" err="1" smtClean="0">
                <a:latin typeface="Old English Text MT" pitchFamily="66" charset="0"/>
              </a:rPr>
              <a:t>can</a:t>
            </a:r>
            <a:r>
              <a:rPr lang="pl-PL" sz="4800" dirty="0" smtClean="0">
                <a:latin typeface="Old English Text MT" pitchFamily="66" charset="0"/>
              </a:rPr>
              <a:t> we </a:t>
            </a:r>
            <a:r>
              <a:rPr lang="pl-PL" sz="4800" dirty="0" err="1" smtClean="0">
                <a:latin typeface="Old English Text MT" pitchFamily="66" charset="0"/>
              </a:rPr>
              <a:t>protect</a:t>
            </a:r>
            <a:r>
              <a:rPr lang="pl-PL" sz="4800" dirty="0" smtClean="0">
                <a:latin typeface="Old English Text MT" pitchFamily="66" charset="0"/>
              </a:rPr>
              <a:t> </a:t>
            </a:r>
            <a:r>
              <a:rPr lang="pl-PL" sz="4800" dirty="0" err="1" smtClean="0">
                <a:latin typeface="Old English Text MT" pitchFamily="66" charset="0"/>
              </a:rPr>
              <a:t>our</a:t>
            </a:r>
            <a:r>
              <a:rPr lang="pl-PL" sz="4800" dirty="0" smtClean="0">
                <a:latin typeface="Old English Text MT" pitchFamily="66" charset="0"/>
              </a:rPr>
              <a:t> water</a:t>
            </a:r>
            <a:r>
              <a:rPr lang="pl-PL" sz="4800" dirty="0">
                <a:latin typeface="Old English Text MT" pitchFamily="66" charset="0"/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6516216" cy="58052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>
                <a:latin typeface="Cambria" pitchFamily="18" charset="0"/>
              </a:rPr>
              <a:t>One </a:t>
            </a:r>
            <a:r>
              <a:rPr lang="pl-PL" dirty="0" err="1" smtClean="0">
                <a:latin typeface="Cambria" pitchFamily="18" charset="0"/>
              </a:rPr>
              <a:t>way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wastewater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treatment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during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which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sewage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contaminants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removed</a:t>
            </a:r>
            <a:r>
              <a:rPr lang="pl-PL" dirty="0" smtClean="0">
                <a:latin typeface="Cambria" pitchFamily="18" charset="0"/>
              </a:rPr>
              <a:t> in order to </a:t>
            </a:r>
            <a:r>
              <a:rPr lang="pl-PL" dirty="0" err="1" smtClean="0">
                <a:latin typeface="Cambria" pitchFamily="18" charset="0"/>
              </a:rPr>
              <a:t>minimize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detrimental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impacts</a:t>
            </a:r>
            <a:r>
              <a:rPr lang="pl-PL" dirty="0" smtClean="0">
                <a:latin typeface="Cambria" pitchFamily="18" charset="0"/>
              </a:rPr>
              <a:t> on </a:t>
            </a:r>
            <a:r>
              <a:rPr lang="pl-PL" dirty="0" err="1" smtClean="0">
                <a:latin typeface="Cambria" pitchFamily="18" charset="0"/>
              </a:rPr>
              <a:t>surface</a:t>
            </a:r>
            <a:r>
              <a:rPr lang="pl-PL" dirty="0" smtClean="0">
                <a:latin typeface="Cambria" pitchFamily="18" charset="0"/>
              </a:rPr>
              <a:t> water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land. </a:t>
            </a:r>
            <a:r>
              <a:rPr lang="pl-PL" dirty="0" err="1" smtClean="0">
                <a:latin typeface="Cambria" pitchFamily="18" charset="0"/>
              </a:rPr>
              <a:t>Physical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biological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chemical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processes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used</a:t>
            </a:r>
            <a:r>
              <a:rPr lang="pl-PL" dirty="0" smtClean="0">
                <a:latin typeface="Cambria" pitchFamily="18" charset="0"/>
              </a:rPr>
              <a:t> for </a:t>
            </a:r>
            <a:r>
              <a:rPr lang="pl-PL" dirty="0" err="1" smtClean="0">
                <a:latin typeface="Cambria" pitchFamily="18" charset="0"/>
              </a:rPr>
              <a:t>wastewater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treatment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To </a:t>
            </a:r>
            <a:r>
              <a:rPr lang="pl-PL" dirty="0" err="1" smtClean="0">
                <a:latin typeface="Cambria" pitchFamily="18" charset="0"/>
              </a:rPr>
              <a:t>save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our</a:t>
            </a:r>
            <a:r>
              <a:rPr lang="pl-PL" dirty="0" smtClean="0">
                <a:latin typeface="Cambria" pitchFamily="18" charset="0"/>
              </a:rPr>
              <a:t> water we </a:t>
            </a:r>
            <a:r>
              <a:rPr lang="pl-PL" dirty="0" err="1" smtClean="0">
                <a:latin typeface="Cambria" pitchFamily="18" charset="0"/>
              </a:rPr>
              <a:t>should</a:t>
            </a:r>
            <a:r>
              <a:rPr lang="pl-PL" dirty="0" smtClean="0">
                <a:latin typeface="Cambria" pitchFamily="18" charset="0"/>
              </a:rPr>
              <a:t> be </a:t>
            </a:r>
            <a:r>
              <a:rPr lang="pl-PL" dirty="0" err="1" smtClean="0">
                <a:latin typeface="Cambria" pitchFamily="18" charset="0"/>
              </a:rPr>
              <a:t>careful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about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what</a:t>
            </a:r>
            <a:r>
              <a:rPr lang="pl-PL" dirty="0" smtClean="0">
                <a:latin typeface="Cambria" pitchFamily="18" charset="0"/>
              </a:rPr>
              <a:t> we </a:t>
            </a:r>
            <a:r>
              <a:rPr lang="pl-PL" dirty="0" err="1" smtClean="0">
                <a:latin typeface="Cambria" pitchFamily="18" charset="0"/>
              </a:rPr>
              <a:t>throw</a:t>
            </a:r>
            <a:r>
              <a:rPr lang="pl-PL" dirty="0" smtClean="0">
                <a:latin typeface="Cambria" pitchFamily="18" charset="0"/>
              </a:rPr>
              <a:t> down </a:t>
            </a:r>
            <a:r>
              <a:rPr lang="pl-PL" dirty="0" err="1" smtClean="0">
                <a:latin typeface="Cambria" pitchFamily="18" charset="0"/>
              </a:rPr>
              <a:t>our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sink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toilet</a:t>
            </a:r>
            <a:r>
              <a:rPr lang="pl-PL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We </a:t>
            </a:r>
            <a:r>
              <a:rPr lang="pl-PL" dirty="0" err="1" smtClean="0">
                <a:latin typeface="Cambria" pitchFamily="18" charset="0"/>
              </a:rPr>
              <a:t>also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can’t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throw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litter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into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rivers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lakes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oceans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instead</a:t>
            </a:r>
            <a:r>
              <a:rPr lang="pl-PL" dirty="0" smtClean="0">
                <a:latin typeface="Cambria" pitchFamily="18" charset="0"/>
              </a:rPr>
              <a:t> of </a:t>
            </a:r>
            <a:r>
              <a:rPr lang="pl-PL" dirty="0" err="1" smtClean="0">
                <a:latin typeface="Cambria" pitchFamily="18" charset="0"/>
              </a:rPr>
              <a:t>dustbins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pl-PL" dirty="0" smtClean="0">
                <a:latin typeface="Cambria" pitchFamily="18" charset="0"/>
              </a:rPr>
              <a:t>We </a:t>
            </a:r>
            <a:r>
              <a:rPr lang="pl-PL" dirty="0" err="1" smtClean="0">
                <a:latin typeface="Cambria" pitchFamily="18" charset="0"/>
              </a:rPr>
              <a:t>should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take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great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care</a:t>
            </a:r>
            <a:r>
              <a:rPr lang="pl-PL" dirty="0" smtClean="0">
                <a:latin typeface="Cambria" pitchFamily="18" charset="0"/>
              </a:rPr>
              <a:t> not to </a:t>
            </a:r>
            <a:r>
              <a:rPr lang="pl-PL" dirty="0" err="1" smtClean="0">
                <a:latin typeface="Cambria" pitchFamily="18" charset="0"/>
              </a:rPr>
              <a:t>overuse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pesticides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fertilisers</a:t>
            </a:r>
            <a:r>
              <a:rPr lang="pl-PL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pl-PL" dirty="0" err="1" smtClean="0">
                <a:latin typeface="Cambria" pitchFamily="18" charset="0"/>
              </a:rPr>
              <a:t>Pollution</a:t>
            </a:r>
            <a:r>
              <a:rPr lang="pl-PL" dirty="0" smtClean="0">
                <a:latin typeface="Cambria" pitchFamily="18" charset="0"/>
              </a:rPr>
              <a:t> of water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also</a:t>
            </a:r>
            <a:r>
              <a:rPr lang="pl-PL" dirty="0" smtClean="0">
                <a:latin typeface="Cambria" pitchFamily="18" charset="0"/>
              </a:rPr>
              <a:t> be </a:t>
            </a:r>
            <a:r>
              <a:rPr lang="pl-PL" dirty="0" err="1" smtClean="0">
                <a:latin typeface="Cambria" pitchFamily="18" charset="0"/>
              </a:rPr>
              <a:t>prevented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the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rational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</a:t>
            </a:r>
            <a:r>
              <a:rPr lang="pl-PL" dirty="0" smtClean="0">
                <a:latin typeface="Cambria" pitchFamily="18" charset="0"/>
              </a:rPr>
              <a:t> of water.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3499" y="2996952"/>
            <a:ext cx="2517264" cy="3500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67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11500" dirty="0" smtClean="0">
                <a:latin typeface="Old English Text MT" pitchFamily="66" charset="0"/>
              </a:rPr>
              <a:t>The end</a:t>
            </a:r>
            <a:endParaRPr lang="pl-PL" sz="11500" dirty="0"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5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911" y="764704"/>
            <a:ext cx="2462089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29" y="49188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err="1" smtClean="0">
                <a:latin typeface="Old English Text MT" pitchFamily="66" charset="0"/>
              </a:rPr>
              <a:t>What</a:t>
            </a:r>
            <a:r>
              <a:rPr lang="pl-PL" sz="5400" dirty="0" smtClean="0">
                <a:latin typeface="Old English Text MT" pitchFamily="66" charset="0"/>
              </a:rPr>
              <a:t> </a:t>
            </a:r>
            <a:r>
              <a:rPr lang="pl-PL" sz="5400" dirty="0" err="1" smtClean="0">
                <a:latin typeface="Old English Text MT" pitchFamily="66" charset="0"/>
              </a:rPr>
              <a:t>is</a:t>
            </a:r>
            <a:r>
              <a:rPr lang="pl-PL" sz="5400" dirty="0" smtClean="0">
                <a:latin typeface="Old English Text MT" pitchFamily="66" charset="0"/>
              </a:rPr>
              <a:t> water pollution?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5266928" cy="4997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It’s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any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chemical</a:t>
            </a:r>
            <a:r>
              <a:rPr lang="pl-PL" dirty="0" smtClean="0">
                <a:latin typeface="Cambria" pitchFamily="18" charset="0"/>
              </a:rPr>
              <a:t>, </a:t>
            </a:r>
            <a:r>
              <a:rPr lang="pl-PL" dirty="0" err="1" smtClean="0">
                <a:latin typeface="Cambria" pitchFamily="18" charset="0"/>
              </a:rPr>
              <a:t>physical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biological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change</a:t>
            </a:r>
            <a:r>
              <a:rPr lang="pl-PL" dirty="0" smtClean="0">
                <a:latin typeface="Cambria" pitchFamily="18" charset="0"/>
              </a:rPr>
              <a:t> in the </a:t>
            </a:r>
            <a:r>
              <a:rPr lang="pl-PL" dirty="0" err="1" smtClean="0">
                <a:latin typeface="Cambria" pitchFamily="18" charset="0"/>
              </a:rPr>
              <a:t>quality</a:t>
            </a:r>
            <a:r>
              <a:rPr lang="pl-PL" dirty="0" smtClean="0">
                <a:latin typeface="Cambria" pitchFamily="18" charset="0"/>
              </a:rPr>
              <a:t> of water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has</a:t>
            </a:r>
            <a:r>
              <a:rPr lang="pl-PL" dirty="0" smtClean="0">
                <a:latin typeface="Cambria" pitchFamily="18" charset="0"/>
              </a:rPr>
              <a:t> a </a:t>
            </a:r>
            <a:r>
              <a:rPr lang="pl-PL" dirty="0" err="1" smtClean="0">
                <a:latin typeface="Cambria" pitchFamily="18" charset="0"/>
              </a:rPr>
              <a:t>harmful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effect</a:t>
            </a:r>
            <a:r>
              <a:rPr lang="pl-PL" dirty="0" smtClean="0">
                <a:latin typeface="Cambria" pitchFamily="18" charset="0"/>
              </a:rPr>
              <a:t> on </a:t>
            </a:r>
            <a:r>
              <a:rPr lang="pl-PL" dirty="0" err="1" smtClean="0">
                <a:latin typeface="Cambria" pitchFamily="18" charset="0"/>
              </a:rPr>
              <a:t>any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living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drinks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lives</a:t>
            </a:r>
            <a:r>
              <a:rPr lang="pl-PL" dirty="0" smtClean="0">
                <a:latin typeface="Cambria" pitchFamily="18" charset="0"/>
              </a:rPr>
              <a:t> in </a:t>
            </a:r>
            <a:r>
              <a:rPr lang="pl-PL" dirty="0" err="1" smtClean="0">
                <a:latin typeface="Cambria" pitchFamily="18" charset="0"/>
              </a:rPr>
              <a:t>it</a:t>
            </a:r>
            <a:r>
              <a:rPr lang="pl-PL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pl-PL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pl-PL" dirty="0" err="1" smtClean="0">
                <a:latin typeface="Cambria" pitchFamily="18" charset="0"/>
              </a:rPr>
              <a:t>When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humans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animals</a:t>
            </a:r>
            <a:r>
              <a:rPr lang="pl-PL" dirty="0" smtClean="0">
                <a:latin typeface="Cambria" pitchFamily="18" charset="0"/>
              </a:rPr>
              <a:t> drink </a:t>
            </a:r>
            <a:r>
              <a:rPr lang="pl-PL" dirty="0" err="1" smtClean="0">
                <a:latin typeface="Cambria" pitchFamily="18" charset="0"/>
              </a:rPr>
              <a:t>polluted</a:t>
            </a:r>
            <a:r>
              <a:rPr lang="pl-PL" dirty="0" smtClean="0">
                <a:latin typeface="Cambria" pitchFamily="18" charset="0"/>
              </a:rPr>
              <a:t> water </a:t>
            </a:r>
            <a:r>
              <a:rPr lang="pl-PL" dirty="0" err="1" smtClean="0">
                <a:latin typeface="Cambria" pitchFamily="18" charset="0"/>
              </a:rPr>
              <a:t>it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often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has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serious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effects</a:t>
            </a:r>
            <a:r>
              <a:rPr lang="pl-PL" dirty="0" smtClean="0">
                <a:latin typeface="Cambria" pitchFamily="18" charset="0"/>
              </a:rPr>
              <a:t> on </a:t>
            </a:r>
            <a:r>
              <a:rPr lang="pl-PL" dirty="0" err="1" smtClean="0">
                <a:latin typeface="Cambria" pitchFamily="18" charset="0"/>
              </a:rPr>
              <a:t>their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health</a:t>
            </a:r>
            <a:r>
              <a:rPr lang="pl-PL" dirty="0" smtClean="0">
                <a:latin typeface="Cambria" pitchFamily="18" charset="0"/>
              </a:rPr>
              <a:t>. Water pollution </a:t>
            </a:r>
            <a:r>
              <a:rPr lang="pl-PL" dirty="0" err="1" smtClean="0">
                <a:latin typeface="Cambria" pitchFamily="18" charset="0"/>
              </a:rPr>
              <a:t>can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also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make</a:t>
            </a:r>
            <a:r>
              <a:rPr lang="pl-PL" dirty="0" smtClean="0">
                <a:latin typeface="Cambria" pitchFamily="18" charset="0"/>
              </a:rPr>
              <a:t> water </a:t>
            </a:r>
            <a:r>
              <a:rPr lang="pl-PL" dirty="0" err="1" smtClean="0">
                <a:latin typeface="Cambria" pitchFamily="18" charset="0"/>
              </a:rPr>
              <a:t>unsuited</a:t>
            </a:r>
            <a:r>
              <a:rPr lang="pl-PL" dirty="0" smtClean="0">
                <a:latin typeface="Cambria" pitchFamily="18" charset="0"/>
              </a:rPr>
              <a:t> for </a:t>
            </a:r>
            <a:r>
              <a:rPr lang="pl-PL" dirty="0" err="1" smtClean="0">
                <a:latin typeface="Cambria" pitchFamily="18" charset="0"/>
              </a:rPr>
              <a:t>desired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use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708920"/>
            <a:ext cx="234105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035" y="4828778"/>
            <a:ext cx="1920965" cy="20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023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673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Old English Text MT" pitchFamily="66" charset="0"/>
              </a:rPr>
              <a:t>The </a:t>
            </a:r>
            <a:r>
              <a:rPr lang="pl-PL" sz="5400" dirty="0" err="1" smtClean="0">
                <a:latin typeface="Old English Text MT" pitchFamily="66" charset="0"/>
              </a:rPr>
              <a:t>causes</a:t>
            </a:r>
            <a:r>
              <a:rPr lang="pl-PL" sz="5400" dirty="0" smtClean="0">
                <a:latin typeface="Old English Text MT" pitchFamily="66" charset="0"/>
              </a:rPr>
              <a:t> </a:t>
            </a:r>
            <a:r>
              <a:rPr lang="pl-PL" sz="5400" dirty="0">
                <a:latin typeface="Old English Text MT" pitchFamily="66" charset="0"/>
              </a:rPr>
              <a:t>o</a:t>
            </a:r>
            <a:r>
              <a:rPr lang="pl-PL" sz="5400" dirty="0" smtClean="0">
                <a:latin typeface="Old English Text MT" pitchFamily="66" charset="0"/>
              </a:rPr>
              <a:t>f water pollution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4762872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Water pollution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usually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caused</a:t>
            </a:r>
            <a:r>
              <a:rPr lang="pl-PL" dirty="0" smtClean="0">
                <a:latin typeface="Cambria" pitchFamily="18" charset="0"/>
              </a:rPr>
              <a:t> by </a:t>
            </a:r>
            <a:r>
              <a:rPr lang="pl-PL" dirty="0" err="1" smtClean="0">
                <a:latin typeface="Cambria" pitchFamily="18" charset="0"/>
              </a:rPr>
              <a:t>human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activities</a:t>
            </a:r>
            <a:r>
              <a:rPr lang="pl-PL" dirty="0" smtClean="0">
                <a:latin typeface="Cambria" pitchFamily="18" charset="0"/>
              </a:rPr>
              <a:t>. </a:t>
            </a:r>
            <a:r>
              <a:rPr lang="pl-PL" dirty="0" err="1" smtClean="0">
                <a:latin typeface="Cambria" pitchFamily="18" charset="0"/>
              </a:rPr>
              <a:t>Different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sources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add</a:t>
            </a:r>
            <a:r>
              <a:rPr lang="pl-PL" dirty="0" smtClean="0">
                <a:latin typeface="Cambria" pitchFamily="18" charset="0"/>
              </a:rPr>
              <a:t> to the pollution of </a:t>
            </a:r>
            <a:r>
              <a:rPr lang="pl-PL" dirty="0" err="1" smtClean="0">
                <a:latin typeface="Cambria" pitchFamily="18" charset="0"/>
              </a:rPr>
              <a:t>water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910" y="1052736"/>
            <a:ext cx="3120161" cy="3070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99" y="3717032"/>
            <a:ext cx="3002691" cy="283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05064"/>
            <a:ext cx="2952328" cy="2812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3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2" y="3999187"/>
            <a:ext cx="2858995" cy="285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7" y="3172471"/>
            <a:ext cx="3290895" cy="330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44" y="0"/>
            <a:ext cx="5160726" cy="42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Old English Text MT" pitchFamily="66" charset="0"/>
              </a:rPr>
              <a:t>The causes of water pollution are</a:t>
            </a:r>
            <a:r>
              <a:rPr lang="pl-PL" sz="3600" dirty="0" smtClean="0">
                <a:latin typeface="Old English Text MT" pitchFamily="66" charset="0"/>
              </a:rPr>
              <a:t>:</a:t>
            </a:r>
          </a:p>
          <a:p>
            <a:r>
              <a:rPr lang="en-US" dirty="0" smtClean="0">
                <a:latin typeface="Cambria" pitchFamily="18" charset="0"/>
              </a:rPr>
              <a:t>sewage and waste water</a:t>
            </a:r>
            <a:r>
              <a:rPr lang="pl-PL" dirty="0" smtClean="0">
                <a:latin typeface="Cambria" pitchFamily="18" charset="0"/>
              </a:rPr>
              <a:t>,</a:t>
            </a:r>
          </a:p>
          <a:p>
            <a:r>
              <a:rPr lang="en-US" dirty="0" smtClean="0">
                <a:latin typeface="Cambria" pitchFamily="18" charset="0"/>
              </a:rPr>
              <a:t>marine dumping</a:t>
            </a:r>
            <a:r>
              <a:rPr lang="pl-PL" dirty="0" smtClean="0">
                <a:latin typeface="Cambria" pitchFamily="18" charset="0"/>
              </a:rPr>
              <a:t>,</a:t>
            </a:r>
          </a:p>
          <a:p>
            <a:r>
              <a:rPr lang="en-US" dirty="0" smtClean="0">
                <a:latin typeface="Cambria" pitchFamily="18" charset="0"/>
              </a:rPr>
              <a:t> radioactive waste</a:t>
            </a:r>
            <a:r>
              <a:rPr lang="pl-PL" dirty="0" smtClean="0">
                <a:latin typeface="Cambria" pitchFamily="18" charset="0"/>
              </a:rPr>
              <a:t>,</a:t>
            </a:r>
          </a:p>
          <a:p>
            <a:r>
              <a:rPr lang="en-US" dirty="0" smtClean="0">
                <a:latin typeface="Cambria" pitchFamily="18" charset="0"/>
              </a:rPr>
              <a:t>industrial waste, </a:t>
            </a:r>
            <a:endParaRPr lang="pl-PL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oil pollution, </a:t>
            </a:r>
            <a:endParaRPr lang="pl-PL" dirty="0" smtClean="0">
              <a:latin typeface="Cambria" pitchFamily="18" charset="0"/>
            </a:endParaRPr>
          </a:p>
          <a:p>
            <a:pPr marL="0" indent="0">
              <a:buNone/>
            </a:pPr>
            <a:endParaRPr lang="pl-PL" dirty="0">
              <a:latin typeface="Cambria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702" y="152533"/>
            <a:ext cx="1708839" cy="340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680" y="340262"/>
            <a:ext cx="2856320" cy="2968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854" y="3671869"/>
            <a:ext cx="2997787" cy="3089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76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4499992" cy="4941168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underground storage leakages, </a:t>
            </a:r>
          </a:p>
          <a:p>
            <a:r>
              <a:rPr lang="en-US" dirty="0">
                <a:latin typeface="Cambria" pitchFamily="18" charset="0"/>
              </a:rPr>
              <a:t>atmospheric decomposition, </a:t>
            </a:r>
          </a:p>
          <a:p>
            <a:r>
              <a:rPr lang="en-US" dirty="0">
                <a:latin typeface="Cambria" pitchFamily="18" charset="0"/>
              </a:rPr>
              <a:t>global warming (thermal pollution), </a:t>
            </a:r>
          </a:p>
          <a:p>
            <a:r>
              <a:rPr lang="en-US" dirty="0">
                <a:latin typeface="Cambria" pitchFamily="18" charset="0"/>
              </a:rPr>
              <a:t>eutrophication,</a:t>
            </a:r>
          </a:p>
          <a:p>
            <a:r>
              <a:rPr lang="en-US" dirty="0">
                <a:latin typeface="Cambria" pitchFamily="18" charset="0"/>
              </a:rPr>
              <a:t>chemicals (chemical pollution).</a:t>
            </a:r>
          </a:p>
          <a:p>
            <a:endParaRPr lang="pl-PL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30380"/>
            <a:ext cx="2736304" cy="2557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977" y="2132856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3035153" cy="2811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973" y="4409532"/>
            <a:ext cx="3010323" cy="2477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404" y="-203"/>
            <a:ext cx="2627785" cy="2319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104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2564904"/>
            <a:ext cx="7488832" cy="1325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812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/>
                <a:gradFill flip="none" rotWithShape="1">
                  <a:gsLst>
                    <a:gs pos="0">
                      <a:schemeClr val="accent5">
                        <a:tint val="50000"/>
                        <a:satMod val="18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tint val="50000"/>
                        <a:satMod val="18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tint val="50000"/>
                        <a:satMod val="18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Types of water pollution</a:t>
            </a:r>
            <a:endParaRPr lang="pl-PL" sz="6600" b="1" cap="none" spc="0" dirty="0">
              <a:ln/>
              <a:gradFill flip="none" rotWithShape="1">
                <a:gsLst>
                  <a:gs pos="0">
                    <a:schemeClr val="accent5">
                      <a:tint val="50000"/>
                      <a:satMod val="180000"/>
                      <a:shade val="30000"/>
                      <a:satMod val="115000"/>
                    </a:schemeClr>
                  </a:gs>
                  <a:gs pos="50000">
                    <a:schemeClr val="accent5">
                      <a:tint val="50000"/>
                      <a:satMod val="180000"/>
                      <a:shade val="675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84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648" y="227179"/>
            <a:ext cx="3168352" cy="371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err="1" smtClean="0">
                <a:latin typeface="Old English Text MT" pitchFamily="66" charset="0"/>
              </a:rPr>
              <a:t>Toxic</a:t>
            </a:r>
            <a:r>
              <a:rPr lang="pl-PL" sz="5400" dirty="0" smtClean="0">
                <a:latin typeface="Old English Text MT" pitchFamily="66" charset="0"/>
              </a:rPr>
              <a:t> </a:t>
            </a:r>
            <a:r>
              <a:rPr lang="pl-PL" sz="5400" dirty="0" err="1" smtClean="0">
                <a:latin typeface="Old English Text MT" pitchFamily="66" charset="0"/>
              </a:rPr>
              <a:t>Substance</a:t>
            </a:r>
            <a:endParaRPr lang="pl-PL" sz="54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07710"/>
            <a:ext cx="4690864" cy="525658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Cambria" pitchFamily="18" charset="0"/>
              </a:rPr>
              <a:t>A </a:t>
            </a:r>
            <a:r>
              <a:rPr lang="pl-PL" dirty="0" err="1" smtClean="0">
                <a:latin typeface="Cambria" pitchFamily="18" charset="0"/>
              </a:rPr>
              <a:t>toxic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substance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a chemical </a:t>
            </a:r>
            <a:r>
              <a:rPr lang="pl-PL" dirty="0" err="1" smtClean="0">
                <a:latin typeface="Cambria" pitchFamily="18" charset="0"/>
              </a:rPr>
              <a:t>pullutant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that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is</a:t>
            </a:r>
            <a:r>
              <a:rPr lang="pl-PL" dirty="0" smtClean="0">
                <a:latin typeface="Cambria" pitchFamily="18" charset="0"/>
              </a:rPr>
              <a:t> not a </a:t>
            </a:r>
            <a:r>
              <a:rPr lang="pl-PL" dirty="0" err="1" smtClean="0">
                <a:latin typeface="Cambria" pitchFamily="18" charset="0"/>
              </a:rPr>
              <a:t>naturally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occuring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substance</a:t>
            </a:r>
            <a:r>
              <a:rPr lang="pl-PL" dirty="0" smtClean="0">
                <a:latin typeface="Cambria" pitchFamily="18" charset="0"/>
              </a:rPr>
              <a:t> in </a:t>
            </a:r>
            <a:r>
              <a:rPr lang="pl-PL" dirty="0" err="1" smtClean="0">
                <a:latin typeface="Cambria" pitchFamily="18" charset="0"/>
              </a:rPr>
              <a:t>aquatic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ecosystems</a:t>
            </a:r>
            <a:r>
              <a:rPr lang="pl-PL" dirty="0" smtClean="0">
                <a:latin typeface="Cambria" pitchFamily="18" charset="0"/>
              </a:rPr>
              <a:t>. The </a:t>
            </a:r>
            <a:r>
              <a:rPr lang="pl-PL" dirty="0" err="1" smtClean="0">
                <a:latin typeface="Cambria" pitchFamily="18" charset="0"/>
              </a:rPr>
              <a:t>greatest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contributors</a:t>
            </a:r>
            <a:r>
              <a:rPr lang="pl-PL" dirty="0" smtClean="0">
                <a:latin typeface="Cambria" pitchFamily="18" charset="0"/>
              </a:rPr>
              <a:t> to </a:t>
            </a:r>
            <a:r>
              <a:rPr lang="pl-PL" dirty="0" err="1" smtClean="0">
                <a:latin typeface="Cambria" pitchFamily="18" charset="0"/>
              </a:rPr>
              <a:t>toxic</a:t>
            </a:r>
            <a:r>
              <a:rPr lang="pl-PL" dirty="0" smtClean="0">
                <a:latin typeface="Cambria" pitchFamily="18" charset="0"/>
              </a:rPr>
              <a:t> pollution </a:t>
            </a:r>
            <a:r>
              <a:rPr lang="pl-PL" dirty="0" err="1" smtClean="0">
                <a:latin typeface="Cambria" pitchFamily="18" charset="0"/>
              </a:rPr>
              <a:t>are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herbicides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pesticides</a:t>
            </a:r>
            <a:r>
              <a:rPr lang="pl-PL" dirty="0" smtClean="0">
                <a:latin typeface="Cambria" pitchFamily="18" charset="0"/>
              </a:rPr>
              <a:t> and </a:t>
            </a:r>
            <a:r>
              <a:rPr lang="pl-PL" dirty="0" err="1" smtClean="0">
                <a:latin typeface="Cambria" pitchFamily="18" charset="0"/>
              </a:rPr>
              <a:t>industrial</a:t>
            </a:r>
            <a:r>
              <a:rPr lang="pl-PL" dirty="0" smtClean="0">
                <a:latin typeface="Cambria" pitchFamily="18" charset="0"/>
              </a:rPr>
              <a:t> </a:t>
            </a:r>
            <a:r>
              <a:rPr lang="pl-PL" dirty="0" err="1" smtClean="0">
                <a:latin typeface="Cambria" pitchFamily="18" charset="0"/>
              </a:rPr>
              <a:t>compounds</a:t>
            </a:r>
            <a:r>
              <a:rPr lang="pl-PL" dirty="0" smtClean="0">
                <a:latin typeface="Cambria" pitchFamily="18" charset="0"/>
              </a:rPr>
              <a:t>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461" y="3679008"/>
            <a:ext cx="3175000" cy="318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94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dirty="0" err="1" smtClean="0">
                <a:latin typeface="Old English Text MT" pitchFamily="66" charset="0"/>
              </a:rPr>
              <a:t>Organic</a:t>
            </a:r>
            <a:r>
              <a:rPr lang="pl-PL" sz="6000" dirty="0" smtClean="0">
                <a:latin typeface="Old English Text MT" pitchFamily="66" charset="0"/>
              </a:rPr>
              <a:t> </a:t>
            </a:r>
            <a:r>
              <a:rPr lang="pl-PL" sz="6000" dirty="0" err="1" smtClean="0">
                <a:latin typeface="Old English Text MT" pitchFamily="66" charset="0"/>
              </a:rPr>
              <a:t>Substance</a:t>
            </a:r>
            <a:endParaRPr lang="pl-PL" sz="6000" dirty="0">
              <a:latin typeface="Old English Text MT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460851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err="1" smtClean="0">
                <a:latin typeface="Cambria" pitchFamily="18" charset="0"/>
              </a:rPr>
              <a:t>Organic</a:t>
            </a:r>
            <a:r>
              <a:rPr lang="pl-PL" sz="3600" dirty="0" smtClean="0">
                <a:latin typeface="Cambria" pitchFamily="18" charset="0"/>
              </a:rPr>
              <a:t> pollution </a:t>
            </a:r>
            <a:r>
              <a:rPr lang="pl-PL" sz="3600" dirty="0" err="1" smtClean="0">
                <a:latin typeface="Cambria" pitchFamily="18" charset="0"/>
              </a:rPr>
              <a:t>occurs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when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an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excess</a:t>
            </a:r>
            <a:r>
              <a:rPr lang="pl-PL" sz="3600" dirty="0" smtClean="0">
                <a:latin typeface="Cambria" pitchFamily="18" charset="0"/>
              </a:rPr>
              <a:t> of </a:t>
            </a:r>
            <a:r>
              <a:rPr lang="pl-PL" sz="3600" dirty="0" err="1" smtClean="0">
                <a:latin typeface="Cambria" pitchFamily="18" charset="0"/>
              </a:rPr>
              <a:t>organic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matter</a:t>
            </a:r>
            <a:r>
              <a:rPr lang="pl-PL" sz="3600" dirty="0" smtClean="0">
                <a:latin typeface="Cambria" pitchFamily="18" charset="0"/>
              </a:rPr>
              <a:t>, </a:t>
            </a:r>
            <a:r>
              <a:rPr lang="pl-PL" sz="3600" dirty="0" err="1" smtClean="0">
                <a:latin typeface="Cambria" pitchFamily="18" charset="0"/>
              </a:rPr>
              <a:t>such</a:t>
            </a:r>
            <a:r>
              <a:rPr lang="pl-PL" sz="3600" dirty="0" smtClean="0">
                <a:latin typeface="Cambria" pitchFamily="18" charset="0"/>
              </a:rPr>
              <a:t> as </a:t>
            </a:r>
            <a:r>
              <a:rPr lang="pl-PL" sz="3600" dirty="0" err="1" smtClean="0">
                <a:latin typeface="Cambria" pitchFamily="18" charset="0"/>
              </a:rPr>
              <a:t>manure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or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sewage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enters</a:t>
            </a:r>
            <a:r>
              <a:rPr lang="pl-PL" sz="3600" dirty="0" smtClean="0">
                <a:latin typeface="Cambria" pitchFamily="18" charset="0"/>
              </a:rPr>
              <a:t> the </a:t>
            </a:r>
            <a:r>
              <a:rPr lang="pl-PL" sz="3600" dirty="0" err="1" smtClean="0">
                <a:latin typeface="Cambria" pitchFamily="18" charset="0"/>
              </a:rPr>
              <a:t>water</a:t>
            </a:r>
            <a:r>
              <a:rPr lang="pl-PL" sz="3600" dirty="0" smtClean="0">
                <a:latin typeface="Cambria" pitchFamily="18" charset="0"/>
              </a:rPr>
              <a:t>. </a:t>
            </a:r>
            <a:r>
              <a:rPr lang="pl-PL" sz="3600" dirty="0" err="1" smtClean="0">
                <a:latin typeface="Cambria" pitchFamily="18" charset="0"/>
              </a:rPr>
              <a:t>This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can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cause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abnormal</a:t>
            </a:r>
            <a:r>
              <a:rPr lang="pl-PL" sz="3600" dirty="0" smtClean="0">
                <a:latin typeface="Cambria" pitchFamily="18" charset="0"/>
              </a:rPr>
              <a:t> plant </a:t>
            </a:r>
            <a:r>
              <a:rPr lang="pl-PL" sz="3600" dirty="0" err="1" smtClean="0">
                <a:latin typeface="Cambria" pitchFamily="18" charset="0"/>
              </a:rPr>
              <a:t>growth</a:t>
            </a:r>
            <a:r>
              <a:rPr lang="pl-PL" sz="3600" dirty="0" smtClean="0">
                <a:latin typeface="Cambria" pitchFamily="18" charset="0"/>
              </a:rPr>
              <a:t>. </a:t>
            </a:r>
            <a:r>
              <a:rPr lang="pl-PL" sz="3600" dirty="0" err="1" smtClean="0">
                <a:latin typeface="Cambria" pitchFamily="18" charset="0"/>
              </a:rPr>
              <a:t>Organic</a:t>
            </a:r>
            <a:r>
              <a:rPr lang="pl-PL" sz="3600" dirty="0" smtClean="0">
                <a:latin typeface="Cambria" pitchFamily="18" charset="0"/>
              </a:rPr>
              <a:t> pollution </a:t>
            </a:r>
            <a:r>
              <a:rPr lang="pl-PL" sz="3600" dirty="0" err="1" smtClean="0">
                <a:latin typeface="Cambria" pitchFamily="18" charset="0"/>
              </a:rPr>
              <a:t>can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cause</a:t>
            </a:r>
            <a:r>
              <a:rPr lang="pl-PL" sz="3600" dirty="0" smtClean="0">
                <a:latin typeface="Cambria" pitchFamily="18" charset="0"/>
              </a:rPr>
              <a:t> </a:t>
            </a:r>
            <a:r>
              <a:rPr lang="pl-PL" sz="3600" dirty="0" err="1" smtClean="0">
                <a:latin typeface="Cambria" pitchFamily="18" charset="0"/>
              </a:rPr>
              <a:t>eutrophication</a:t>
            </a:r>
            <a:r>
              <a:rPr lang="pl-PL" sz="3600" dirty="0" smtClean="0">
                <a:latin typeface="Cambria" pitchFamily="18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24744"/>
            <a:ext cx="4416152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755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1051</Words>
  <Application>Microsoft Office PowerPoint</Application>
  <PresentationFormat>Pokaz na ekranie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Water Pollution</vt:lpstr>
      <vt:lpstr>Water is life</vt:lpstr>
      <vt:lpstr>What is water pollution?</vt:lpstr>
      <vt:lpstr>The causes of water pollution</vt:lpstr>
      <vt:lpstr>Slajd 5</vt:lpstr>
      <vt:lpstr>Slajd 6</vt:lpstr>
      <vt:lpstr>Slajd 7</vt:lpstr>
      <vt:lpstr>Toxic Substance</vt:lpstr>
      <vt:lpstr>Organic Substance</vt:lpstr>
      <vt:lpstr>Ecological Pollution</vt:lpstr>
      <vt:lpstr>Eutrophication</vt:lpstr>
      <vt:lpstr>Thermal Pollution</vt:lpstr>
      <vt:lpstr>Acid Rain</vt:lpstr>
      <vt:lpstr>Slajd 14</vt:lpstr>
      <vt:lpstr>Farming</vt:lpstr>
      <vt:lpstr>Business</vt:lpstr>
      <vt:lpstr>Homes</vt:lpstr>
      <vt:lpstr>Slajd 18</vt:lpstr>
      <vt:lpstr>Our health</vt:lpstr>
      <vt:lpstr>Slajd 20</vt:lpstr>
      <vt:lpstr>How is it in USA?</vt:lpstr>
      <vt:lpstr>How is it in Poland?</vt:lpstr>
      <vt:lpstr>How can we protect our water?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Pollutions</dc:title>
  <dc:creator>Igor</dc:creator>
  <cp:lastModifiedBy>Mama</cp:lastModifiedBy>
  <cp:revision>50</cp:revision>
  <dcterms:created xsi:type="dcterms:W3CDTF">2011-01-18T18:09:14Z</dcterms:created>
  <dcterms:modified xsi:type="dcterms:W3CDTF">2011-03-11T02:35:59Z</dcterms:modified>
</cp:coreProperties>
</file>