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8" r:id="rId3"/>
    <p:sldId id="259" r:id="rId4"/>
    <p:sldId id="260" r:id="rId5"/>
    <p:sldId id="261" r:id="rId6"/>
    <p:sldId id="266" r:id="rId7"/>
    <p:sldId id="262" r:id="rId8"/>
    <p:sldId id="269" r:id="rId9"/>
    <p:sldId id="270" r:id="rId10"/>
    <p:sldId id="263" r:id="rId11"/>
    <p:sldId id="264" r:id="rId12"/>
    <p:sldId id="271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6" autoAdjust="0"/>
    <p:restoredTop sz="94660"/>
  </p:normalViewPr>
  <p:slideViewPr>
    <p:cSldViewPr>
      <p:cViewPr varScale="1">
        <p:scale>
          <a:sx n="94" d="100"/>
          <a:sy n="94" d="100"/>
        </p:scale>
        <p:origin x="-4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843D-3495-4150-850F-8C364AEBDD6F}" type="datetimeFigureOut">
              <a:rPr lang="pl-PL" smtClean="0"/>
              <a:pPr/>
              <a:t>2011-03-24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CF4C-E323-4965-9901-4594217C13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843D-3495-4150-850F-8C364AEBDD6F}" type="datetimeFigureOut">
              <a:rPr lang="pl-PL" smtClean="0"/>
              <a:pPr/>
              <a:t>2011-03-24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CF4C-E323-4965-9901-4594217C13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843D-3495-4150-850F-8C364AEBDD6F}" type="datetimeFigureOut">
              <a:rPr lang="pl-PL" smtClean="0"/>
              <a:pPr/>
              <a:t>2011-03-24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CF4C-E323-4965-9901-4594217C13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843D-3495-4150-850F-8C364AEBDD6F}" type="datetimeFigureOut">
              <a:rPr lang="pl-PL" smtClean="0"/>
              <a:pPr/>
              <a:t>2011-03-24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CF4C-E323-4965-9901-4594217C13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843D-3495-4150-850F-8C364AEBDD6F}" type="datetimeFigureOut">
              <a:rPr lang="pl-PL" smtClean="0"/>
              <a:pPr/>
              <a:t>2011-03-24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CF4C-E323-4965-9901-4594217C13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843D-3495-4150-850F-8C364AEBDD6F}" type="datetimeFigureOut">
              <a:rPr lang="pl-PL" smtClean="0"/>
              <a:pPr/>
              <a:t>2011-03-24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CF4C-E323-4965-9901-4594217C13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843D-3495-4150-850F-8C364AEBDD6F}" type="datetimeFigureOut">
              <a:rPr lang="pl-PL" smtClean="0"/>
              <a:pPr/>
              <a:t>2011-03-24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CF4C-E323-4965-9901-4594217C13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843D-3495-4150-850F-8C364AEBDD6F}" type="datetimeFigureOut">
              <a:rPr lang="pl-PL" smtClean="0"/>
              <a:pPr/>
              <a:t>2011-03-24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CF4C-E323-4965-9901-4594217C13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843D-3495-4150-850F-8C364AEBDD6F}" type="datetimeFigureOut">
              <a:rPr lang="pl-PL" smtClean="0"/>
              <a:pPr/>
              <a:t>2011-03-24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CF4C-E323-4965-9901-4594217C13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843D-3495-4150-850F-8C364AEBDD6F}" type="datetimeFigureOut">
              <a:rPr lang="pl-PL" smtClean="0"/>
              <a:pPr/>
              <a:t>2011-03-24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CF4C-E323-4965-9901-4594217C13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843D-3495-4150-850F-8C364AEBDD6F}" type="datetimeFigureOut">
              <a:rPr lang="pl-PL" smtClean="0"/>
              <a:pPr/>
              <a:t>2011-03-24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CF4C-E323-4965-9901-4594217C13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8843D-3495-4150-850F-8C364AEBDD6F}" type="datetimeFigureOut">
              <a:rPr lang="pl-PL" smtClean="0"/>
              <a:pPr/>
              <a:t>2011-03-24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FCF4C-E323-4965-9901-4594217C13A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slide" Target="slide7.xml"/><Relationship Id="rId3" Type="http://schemas.openxmlformats.org/officeDocument/2006/relationships/slide" Target="slide12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2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3.gif"/><Relationship Id="rId7" Type="http://schemas.openxmlformats.org/officeDocument/2006/relationships/slide" Target="slide1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slide" Target="slide2.xml"/><Relationship Id="rId10" Type="http://schemas.openxmlformats.org/officeDocument/2006/relationships/image" Target="../media/image10.jpeg"/><Relationship Id="rId4" Type="http://schemas.openxmlformats.org/officeDocument/2006/relationships/image" Target="../media/image14.gif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6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3.gif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12.xml"/><Relationship Id="rId4" Type="http://schemas.openxmlformats.org/officeDocument/2006/relationships/image" Target="../media/image14.gif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3" Type="http://schemas.openxmlformats.org/officeDocument/2006/relationships/image" Target="../media/image13.gif"/><Relationship Id="rId7" Type="http://schemas.openxmlformats.org/officeDocument/2006/relationships/slide" Target="slide4.xml"/><Relationship Id="rId12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11" Type="http://schemas.openxmlformats.org/officeDocument/2006/relationships/image" Target="../media/image7.jpeg"/><Relationship Id="rId5" Type="http://schemas.openxmlformats.org/officeDocument/2006/relationships/slide" Target="slide12.xml"/><Relationship Id="rId10" Type="http://schemas.openxmlformats.org/officeDocument/2006/relationships/image" Target="../media/image6.jpeg"/><Relationship Id="rId4" Type="http://schemas.openxmlformats.org/officeDocument/2006/relationships/image" Target="../media/image14.gif"/><Relationship Id="rId9" Type="http://schemas.openxmlformats.org/officeDocument/2006/relationships/image" Target="../media/image5.jpeg"/><Relationship Id="rId1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jpeg"/><Relationship Id="rId3" Type="http://schemas.openxmlformats.org/officeDocument/2006/relationships/image" Target="../media/image13.gif"/><Relationship Id="rId7" Type="http://schemas.openxmlformats.org/officeDocument/2006/relationships/image" Target="../media/image5.jpeg"/><Relationship Id="rId12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11" Type="http://schemas.openxmlformats.org/officeDocument/2006/relationships/image" Target="../media/image8.jpeg"/><Relationship Id="rId5" Type="http://schemas.openxmlformats.org/officeDocument/2006/relationships/slide" Target="slide12.xml"/><Relationship Id="rId10" Type="http://schemas.openxmlformats.org/officeDocument/2006/relationships/image" Target="../media/image7.jpeg"/><Relationship Id="rId4" Type="http://schemas.openxmlformats.org/officeDocument/2006/relationships/image" Target="../media/image14.gif"/><Relationship Id="rId9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3.gif"/><Relationship Id="rId7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11" Type="http://schemas.openxmlformats.org/officeDocument/2006/relationships/image" Target="../media/image10.jpeg"/><Relationship Id="rId5" Type="http://schemas.openxmlformats.org/officeDocument/2006/relationships/slide" Target="slide12.xml"/><Relationship Id="rId10" Type="http://schemas.openxmlformats.org/officeDocument/2006/relationships/image" Target="../media/image9.jpeg"/><Relationship Id="rId4" Type="http://schemas.openxmlformats.org/officeDocument/2006/relationships/image" Target="../media/image14.gif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jpeg"/><Relationship Id="rId3" Type="http://schemas.openxmlformats.org/officeDocument/2006/relationships/image" Target="../media/image13.gif"/><Relationship Id="rId7" Type="http://schemas.openxmlformats.org/officeDocument/2006/relationships/slide" Target="slide3.xml"/><Relationship Id="rId12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11" Type="http://schemas.openxmlformats.org/officeDocument/2006/relationships/image" Target="../media/image6.jpeg"/><Relationship Id="rId5" Type="http://schemas.openxmlformats.org/officeDocument/2006/relationships/slide" Target="slide12.xml"/><Relationship Id="rId15" Type="http://schemas.openxmlformats.org/officeDocument/2006/relationships/image" Target="../media/image10.jpeg"/><Relationship Id="rId10" Type="http://schemas.openxmlformats.org/officeDocument/2006/relationships/image" Target="../media/image5.jpeg"/><Relationship Id="rId4" Type="http://schemas.openxmlformats.org/officeDocument/2006/relationships/image" Target="../media/image14.gif"/><Relationship Id="rId9" Type="http://schemas.openxmlformats.org/officeDocument/2006/relationships/image" Target="../media/image4.jpeg"/><Relationship Id="rId1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3.gif"/><Relationship Id="rId7" Type="http://schemas.openxmlformats.org/officeDocument/2006/relationships/slide" Target="slide5.xml"/><Relationship Id="rId12" Type="http://schemas.openxmlformats.org/officeDocument/2006/relationships/image" Target="../media/image1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11" Type="http://schemas.openxmlformats.org/officeDocument/2006/relationships/image" Target="../media/image9.jpeg"/><Relationship Id="rId5" Type="http://schemas.openxmlformats.org/officeDocument/2006/relationships/slide" Target="slide12.xml"/><Relationship Id="rId10" Type="http://schemas.openxmlformats.org/officeDocument/2006/relationships/image" Target="../media/image8.jpeg"/><Relationship Id="rId4" Type="http://schemas.openxmlformats.org/officeDocument/2006/relationships/image" Target="../media/image14.gif"/><Relationship Id="rId9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3.gif"/><Relationship Id="rId7" Type="http://schemas.openxmlformats.org/officeDocument/2006/relationships/slide" Target="slide1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1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0" y="2996952"/>
            <a:ext cx="1835696" cy="13681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1619672" y="1628800"/>
            <a:ext cx="5616624" cy="122413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467544" y="0"/>
            <a:ext cx="81660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QUIZ</a:t>
            </a:r>
          </a:p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ZASOBY WODNE W POLSCE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691680" y="1628800"/>
            <a:ext cx="56784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ROZPOZNAJ NA ZDJĘCIU</a:t>
            </a:r>
          </a:p>
          <a:p>
            <a:pPr algn="ctr"/>
            <a:r>
              <a:rPr lang="pl-PL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JAKIE TO ZASOBY (KLIKNIJ) ?</a:t>
            </a:r>
            <a:endParaRPr lang="pl-PL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9" descr="C:\Users\Andrzej\AppData\Local\Microsoft\Windows\Temporary Internet Files\Content.IE5\K6B6V9AV\MP900400819[1]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068960"/>
            <a:ext cx="1457363" cy="1100660"/>
          </a:xfrm>
          <a:prstGeom prst="rect">
            <a:avLst/>
          </a:prstGeom>
          <a:noFill/>
        </p:spPr>
      </p:pic>
      <p:pic>
        <p:nvPicPr>
          <p:cNvPr id="5" name="Picture 9" descr="C:\Users\Andrzej\AppData\Local\Microsoft\Windows\Temporary Internet Files\Content.IE5\0W4NLH7F\MP900400064[1]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3068960"/>
            <a:ext cx="1552673" cy="1080120"/>
          </a:xfrm>
          <a:prstGeom prst="rect">
            <a:avLst/>
          </a:prstGeom>
          <a:noFill/>
        </p:spPr>
      </p:pic>
      <p:pic>
        <p:nvPicPr>
          <p:cNvPr id="6" name="Picture 16" descr="C:\Users\Andrzej\AppData\Local\Microsoft\Windows\Temporary Internet Files\Content.IE5\K6B6V9AV\MP900425495[1]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3068960"/>
            <a:ext cx="1584176" cy="1080120"/>
          </a:xfrm>
          <a:prstGeom prst="rect">
            <a:avLst/>
          </a:prstGeom>
          <a:noFill/>
        </p:spPr>
      </p:pic>
      <p:pic>
        <p:nvPicPr>
          <p:cNvPr id="7" name="Obraz 6" descr="wisla-2005-13[1]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36096" y="3068960"/>
            <a:ext cx="1476246" cy="1080120"/>
          </a:xfrm>
          <a:prstGeom prst="rect">
            <a:avLst/>
          </a:prstGeom>
        </p:spPr>
      </p:pic>
      <p:pic>
        <p:nvPicPr>
          <p:cNvPr id="8" name="Obraz 7" descr="4LToUEaivBYVectFIX[1]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4581128"/>
            <a:ext cx="1535832" cy="1149474"/>
          </a:xfrm>
          <a:prstGeom prst="rect">
            <a:avLst/>
          </a:prstGeom>
        </p:spPr>
      </p:pic>
      <p:pic>
        <p:nvPicPr>
          <p:cNvPr id="9" name="Obraz 8" descr="43_2[1]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07704" y="4581128"/>
            <a:ext cx="1512168" cy="1132800"/>
          </a:xfrm>
          <a:prstGeom prst="rect">
            <a:avLst/>
          </a:prstGeom>
        </p:spPr>
      </p:pic>
      <p:pic>
        <p:nvPicPr>
          <p:cNvPr id="10" name="Obraz 9" descr="0000S8PWP8X1EWFC-C303[1]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08104" y="4581128"/>
            <a:ext cx="1489079" cy="1080120"/>
          </a:xfrm>
          <a:prstGeom prst="rect">
            <a:avLst/>
          </a:prstGeom>
        </p:spPr>
      </p:pic>
      <p:pic>
        <p:nvPicPr>
          <p:cNvPr id="11" name="Obraz 10" descr="94d34359b04c72[1]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35896" y="4581128"/>
            <a:ext cx="1609379" cy="1080120"/>
          </a:xfrm>
          <a:prstGeom prst="rect">
            <a:avLst/>
          </a:prstGeom>
        </p:spPr>
      </p:pic>
      <p:pic>
        <p:nvPicPr>
          <p:cNvPr id="12" name="Obraz 11" descr="7399IMG_[1]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236296" y="4581128"/>
            <a:ext cx="1509892" cy="1080120"/>
          </a:xfrm>
          <a:prstGeom prst="rect">
            <a:avLst/>
          </a:prstGeom>
        </p:spPr>
      </p:pic>
      <p:pic>
        <p:nvPicPr>
          <p:cNvPr id="13" name="Obraz 12" descr="med[1].jp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164288" y="3068960"/>
            <a:ext cx="1621801" cy="1080120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2267744" y="5733256"/>
            <a:ext cx="39342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7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BAGNA</a:t>
            </a:r>
            <a:endParaRPr lang="pl-PL" sz="7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7" name="Obraz 16" descr="LogoComenius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2066925" cy="101917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65325E-6 L 0.7776 -2.65325E-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776 -3.03262E-6 L 0.7776 0.2151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20981 L 0.76979 0.20981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9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4" grpId="0" animBg="1"/>
      <p:bldP spid="14" grpId="1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impuj.info/gallery/21370_13_03_09_9_05_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264"/>
            <a:ext cx="9144000" cy="1238251"/>
          </a:xfrm>
          <a:prstGeom prst="rect">
            <a:avLst/>
          </a:prstGeom>
          <a:noFill/>
        </p:spPr>
      </p:pic>
      <p:pic>
        <p:nvPicPr>
          <p:cNvPr id="3" name="Picture 4" descr="http://supergify.pl/images/stories/sport/2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1835696" y="4797152"/>
            <a:ext cx="1835696" cy="1224136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0" y="0"/>
            <a:ext cx="90364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Stopień wodny – pionowy uskok dna rzeki odpowiednio obudowany i umocniony w celu ochrony koryta rzeki przed niszczącym działaniem spadającej wody.</a:t>
            </a:r>
          </a:p>
          <a:p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Stopnie wodne budowane są w celu poprawy żeglowności rzeki. Składają się najczęściej z jazu, hydroelektrowni, przepławki dla ryb oraz śluzy.</a:t>
            </a:r>
          </a:p>
          <a:p>
            <a:endParaRPr lang="pl-PL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0" y="2492896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ROZPOZNAJ NA ZDJĘCIU JAKIE TO ZASOBY (KLIKNIJ) </a:t>
            </a:r>
            <a:endParaRPr lang="pl-PL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9" descr="C:\Users\Andrzej\AppData\Local\Microsoft\Windows\Temporary Internet Files\Content.IE5\K6B6V9AV\MP900400819[1]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068960"/>
            <a:ext cx="1457363" cy="1100660"/>
          </a:xfrm>
          <a:prstGeom prst="rect">
            <a:avLst/>
          </a:prstGeom>
          <a:noFill/>
        </p:spPr>
      </p:pic>
      <p:pic>
        <p:nvPicPr>
          <p:cNvPr id="10" name="Obraz 9" descr="4LToUEaivBYVectFIX[1]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4581128"/>
            <a:ext cx="1535832" cy="1149474"/>
          </a:xfrm>
          <a:prstGeom prst="rect">
            <a:avLst/>
          </a:prstGeom>
        </p:spPr>
      </p:pic>
      <p:pic>
        <p:nvPicPr>
          <p:cNvPr id="13" name="Obraz 12" descr="94d34359b04c72[1]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5896" y="4581128"/>
            <a:ext cx="1609379" cy="1080120"/>
          </a:xfrm>
          <a:prstGeom prst="rect">
            <a:avLst/>
          </a:prstGeom>
        </p:spPr>
      </p:pic>
      <p:pic>
        <p:nvPicPr>
          <p:cNvPr id="14" name="Obraz 13" descr="7399IMG_[1]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36296" y="4581128"/>
            <a:ext cx="1509892" cy="1080120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251520" y="5733256"/>
            <a:ext cx="88924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7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Ż</a:t>
            </a:r>
            <a:r>
              <a:rPr lang="pl-PL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RÓDŁA RZEKI</a:t>
            </a:r>
            <a:endParaRPr lang="pl-PL" sz="7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20259E-6 C 0.00921 0.00115 0.01772 0.00323 0.02709 0.00485 C 0.03629 0.00902 0.04619 0.01225 0.05556 0.01642 C 0.06147 0.01896 0.06546 0.0252 0.07032 0.0296 C 0.07414 0.03746 0.079 0.03885 0.0849 0.04278 C 0.09254 0.04764 0.10036 0.05134 0.10851 0.05411 C 0.12188 0.06637 0.14167 0.05851 0.15799 0.06082 C 0.19463 0.06036 0.23108 0.06013 0.26789 0.0592 C 0.27796 0.05897 0.29654 0.04787 0.30851 0.04602 C 0.3639 0.04741 0.35591 0.04556 0.38751 0.05088 C 0.40608 0.05874 0.42397 0.06776 0.44289 0.074 C 0.44688 0.07516 0.45036 0.0784 0.45417 0.07886 C 0.48855 0.08233 0.46476 0.08025 0.5257 0.0821 C 0.53751 0.08395 0.54862 0.08788 0.56025 0.09042 C 0.56772 0.09366 0.57518 0.09597 0.58265 0.09852 C 0.61181 0.09805 0.64098 0.09782 0.67015 0.0969 C 0.6764 0.09667 0.68126 0.09204 0.68629 0.0888 C 0.69567 0.08256 0.70695 0.0784 0.71702 0.074 C 0.79289 0.07562 0.77831 0.06868 0.82223 0.08718 C 0.84428 0.11656 0.88716 0.11031 0.91233 0.1117 C 0.9264 0.11332 0.93247 0.11725 0.94567 0.12164 C 0.94897 0.1228 0.95539 0.12488 0.95539 0.12488 C 0.96199 0.13066 0.97032 0.13113 0.97779 0.13483 C 0.99167 0.14176 0.99914 0.14616 1.01459 0.14801 C 1.02379 0.1561 1.01233 0.14662 1.02345 0.15286 C 1.03456 0.15911 1.03786 0.16073 1.05053 0.16281 C 1.06338 0.16859 1.07674 0.17345 1.09011 0.17761 C 1.0948 0.18177 1.09966 0.18108 1.10487 0.18409 C 1.1172 0.19102 1.13108 0.19218 1.14428 0.19565 C 1.14966 0.20051 1.15539 0.20212 1.16147 0.20397 C 1.16633 0.20814 1.17136 0.20883 1.1764 0.21207 " pathEditMode="relative" ptsTypes="ffffffffffffffffffffffffffffff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impuj.info/gallery/21370_13_03_09_9_05_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264"/>
            <a:ext cx="9144000" cy="1238251"/>
          </a:xfrm>
          <a:prstGeom prst="rect">
            <a:avLst/>
          </a:prstGeom>
          <a:noFill/>
        </p:spPr>
      </p:pic>
      <p:pic>
        <p:nvPicPr>
          <p:cNvPr id="3" name="Picture 4" descr="http://supergify.pl/images/stories/sport/2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1835696" y="4797152"/>
            <a:ext cx="1835696" cy="1224136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179512" y="0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Ujście rzeki – miejsce, w którym rzeka lub inny ciek wodny kończy swój bieg, łącząc się z inną rzeką lub wpadając do jeziora, morza, oceanu.</a:t>
            </a:r>
            <a:endParaRPr lang="pl-P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0" y="2276872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ROZPOZNAJ NA ZDJĘCIU JAKIE TO ZASOBY (KLIKNIJ) </a:t>
            </a:r>
            <a:endParaRPr lang="pl-PL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" name="Obraz 9" descr="4LToUEaivBYVectFIX[1]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4581128"/>
            <a:ext cx="1535832" cy="1149474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2267744" y="5733256"/>
            <a:ext cx="39342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7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JEZIORO</a:t>
            </a:r>
            <a:endParaRPr lang="pl-PL" sz="7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20259E-6 C 0.00921 0.00115 0.01772 0.00323 0.02709 0.00485 C 0.03629 0.00902 0.04619 0.01225 0.05556 0.01642 C 0.06147 0.01896 0.06546 0.0252 0.07032 0.0296 C 0.07414 0.03746 0.079 0.03885 0.0849 0.04278 C 0.09254 0.04764 0.10036 0.05134 0.10851 0.05411 C 0.12188 0.06637 0.14167 0.05851 0.15799 0.06082 C 0.19463 0.06036 0.23108 0.06013 0.26789 0.0592 C 0.27796 0.05897 0.29654 0.04787 0.30851 0.04602 C 0.3639 0.04741 0.35591 0.04556 0.38751 0.05088 C 0.40608 0.05874 0.42397 0.06776 0.44289 0.074 C 0.44688 0.07516 0.45036 0.0784 0.45417 0.07886 C 0.48855 0.08233 0.46476 0.08025 0.5257 0.0821 C 0.53751 0.08395 0.54862 0.08788 0.56025 0.09042 C 0.56772 0.09366 0.57518 0.09597 0.58265 0.09852 C 0.61181 0.09805 0.64098 0.09782 0.67015 0.0969 C 0.6764 0.09667 0.68126 0.09204 0.68629 0.0888 C 0.69567 0.08256 0.70695 0.0784 0.71702 0.074 C 0.79289 0.07562 0.77831 0.06868 0.82223 0.08718 C 0.84428 0.11656 0.88716 0.11031 0.91233 0.1117 C 0.9264 0.11332 0.93247 0.11725 0.94567 0.12164 C 0.94897 0.1228 0.95539 0.12488 0.95539 0.12488 C 0.96199 0.13066 0.97032 0.13113 0.97779 0.13483 C 0.99167 0.14176 0.99914 0.14616 1.01459 0.14801 C 1.02379 0.1561 1.01233 0.14662 1.02345 0.15286 C 1.03456 0.15911 1.03786 0.16073 1.05053 0.16281 C 1.06338 0.16859 1.07674 0.17345 1.09011 0.17761 C 1.0948 0.18177 1.09966 0.18108 1.10487 0.18409 C 1.1172 0.19102 1.13108 0.19218 1.14428 0.19565 C 1.14966 0.20051 1.15539 0.20212 1.16147 0.20397 C 1.16633 0.20814 1.17136 0.20883 1.1764 0.21207 " pathEditMode="relative" ptsTypes="ffffffffffffffffffffffffffffff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impuj.info/gallery/21370_13_03_09_9_05_35.gif">
            <a:hlinkClick r:id="" action="ppaction://hlinkshowjump?jump=lastslideviewed"/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7358931"/>
          </a:xfrm>
          <a:prstGeom prst="rect">
            <a:avLst/>
          </a:prstGeom>
          <a:noFill/>
        </p:spPr>
      </p:pic>
      <p:sp>
        <p:nvSpPr>
          <p:cNvPr id="3" name="Prostokąt 2">
            <a:hlinkClick r:id="" action="ppaction://hlinkshowjump?jump=lastslideviewed"/>
          </p:cNvPr>
          <p:cNvSpPr/>
          <p:nvPr/>
        </p:nvSpPr>
        <p:spPr>
          <a:xfrm>
            <a:off x="251520" y="2967334"/>
            <a:ext cx="871296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ODPOWIEDŹ BŁĘDNA</a:t>
            </a:r>
          </a:p>
          <a:p>
            <a:pPr algn="ctr"/>
            <a:r>
              <a:rPr lang="pl-PL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SPRÓBUJ </a:t>
            </a:r>
            <a:r>
              <a:rPr lang="pl-PL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PONOWNIE</a:t>
            </a:r>
            <a:endParaRPr lang="pl-PL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Strzałka w górę 3">
            <a:hlinkClick r:id="" action="ppaction://hlinkshowjump?jump=lastslideviewed"/>
          </p:cNvPr>
          <p:cNvSpPr/>
          <p:nvPr/>
        </p:nvSpPr>
        <p:spPr>
          <a:xfrm>
            <a:off x="4067944" y="5517232"/>
            <a:ext cx="864096" cy="1340768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C:\Users\Andrzej\AppData\Local\Microsoft\Windows\Temporary Internet Files\Content.IE5\K6B6V9AV\MP90040081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5924"/>
          </a:xfrm>
          <a:prstGeom prst="rect">
            <a:avLst/>
          </a:prstGeom>
          <a:noFill/>
        </p:spPr>
      </p:pic>
      <p:pic>
        <p:nvPicPr>
          <p:cNvPr id="6" name="Picture 2" descr="http://www.gimpuj.info/gallery/21370_13_03_09_9_05_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264"/>
            <a:ext cx="9144000" cy="1238251"/>
          </a:xfrm>
          <a:prstGeom prst="rect">
            <a:avLst/>
          </a:prstGeom>
          <a:noFill/>
        </p:spPr>
      </p:pic>
      <p:pic>
        <p:nvPicPr>
          <p:cNvPr id="3076" name="Picture 4" descr="http://supergify.pl/images/stories/sport/2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1835696" y="4797152"/>
            <a:ext cx="1835696" cy="1224136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251520" y="260648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Źródło – naturalny, skoncentrowany, samoczynny wypływ wody podziemnej na powierzchnię Ziemi.</a:t>
            </a:r>
            <a:endParaRPr lang="pl-P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2204864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ROZPOZNAJ NA ZDJĘCIU JAKIE TO ZASOBY (KLIKNIJ) </a:t>
            </a:r>
            <a:endParaRPr lang="pl-PL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" name="Obraz 11" descr="4LToUEaivBYVectFIX[1]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4581128"/>
            <a:ext cx="1535832" cy="1149474"/>
          </a:xfrm>
          <a:prstGeom prst="rect">
            <a:avLst/>
          </a:prstGeom>
        </p:spPr>
      </p:pic>
      <p:pic>
        <p:nvPicPr>
          <p:cNvPr id="15" name="Obraz 14" descr="94d34359b04c72[1]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4581128"/>
            <a:ext cx="1609379" cy="1080120"/>
          </a:xfrm>
          <a:prstGeom prst="rect">
            <a:avLst/>
          </a:prstGeom>
        </p:spPr>
      </p:pic>
      <p:pic>
        <p:nvPicPr>
          <p:cNvPr id="16" name="Obraz 15" descr="7399IMG_[1]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6296" y="4581128"/>
            <a:ext cx="1509892" cy="1080120"/>
          </a:xfrm>
          <a:prstGeom prst="rect">
            <a:avLst/>
          </a:prstGeom>
        </p:spPr>
      </p:pic>
      <p:sp>
        <p:nvSpPr>
          <p:cNvPr id="18" name="Prostokąt 17"/>
          <p:cNvSpPr/>
          <p:nvPr/>
        </p:nvSpPr>
        <p:spPr>
          <a:xfrm>
            <a:off x="1187624" y="5733256"/>
            <a:ext cx="69847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7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AKWEDUKT</a:t>
            </a:r>
            <a:endParaRPr lang="pl-PL" sz="7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20259E-6 C 0.00921 0.00115 0.01772 0.00323 0.02709 0.00485 C 0.03629 0.00902 0.04619 0.01225 0.05556 0.01642 C 0.06147 0.01896 0.06546 0.0252 0.07032 0.0296 C 0.07414 0.03746 0.079 0.03885 0.0849 0.04278 C 0.09254 0.04764 0.10036 0.05134 0.10851 0.05411 C 0.12188 0.06637 0.14167 0.05851 0.15799 0.06082 C 0.19463 0.06036 0.23108 0.06013 0.26789 0.0592 C 0.27796 0.05897 0.29654 0.04787 0.30851 0.04602 C 0.3639 0.04741 0.35591 0.04556 0.38751 0.05088 C 0.40608 0.05874 0.42397 0.06776 0.44289 0.074 C 0.44688 0.07516 0.45036 0.0784 0.45417 0.07886 C 0.48855 0.08233 0.46476 0.08025 0.5257 0.0821 C 0.53751 0.08395 0.54862 0.08788 0.56025 0.09042 C 0.56772 0.09366 0.57518 0.09597 0.58265 0.09852 C 0.61181 0.09805 0.64098 0.09782 0.67015 0.0969 C 0.6764 0.09667 0.68126 0.09204 0.68629 0.0888 C 0.69567 0.08256 0.70695 0.0784 0.71702 0.074 C 0.79289 0.07562 0.77831 0.06868 0.82223 0.08718 C 0.84428 0.11656 0.88716 0.11031 0.91233 0.1117 C 0.9264 0.11332 0.93247 0.11725 0.94567 0.12164 C 0.94897 0.1228 0.95539 0.12488 0.95539 0.12488 C 0.96199 0.13066 0.97032 0.13113 0.97779 0.13483 C 0.99167 0.14176 0.99914 0.14616 1.01459 0.14801 C 1.02379 0.1561 1.01233 0.14662 1.02345 0.15286 C 1.03456 0.15911 1.03786 0.16073 1.05053 0.16281 C 1.06338 0.16859 1.07674 0.17345 1.09011 0.17761 C 1.0948 0.18177 1.09966 0.18108 1.10487 0.18409 C 1.1172 0.19102 1.13108 0.19218 1.14428 0.19565 C 1.14966 0.20051 1.15539 0.20212 1.16147 0.20397 C 1.16633 0.20814 1.17136 0.20883 1.1764 0.21207 " pathEditMode="relative" ptsTypes="ffffffffffffffffffffffffffffffA">
                                      <p:cBhvr>
                                        <p:cTn id="6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Andrzej\AppData\Local\Microsoft\Windows\Temporary Internet Files\Content.IE5\0W4NLH7F\MP90040006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7101409"/>
          </a:xfrm>
          <a:prstGeom prst="rect">
            <a:avLst/>
          </a:prstGeom>
          <a:noFill/>
        </p:spPr>
      </p:pic>
      <p:pic>
        <p:nvPicPr>
          <p:cNvPr id="3" name="Picture 2" descr="http://www.gimpuj.info/gallery/21370_13_03_09_9_05_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264"/>
            <a:ext cx="9144000" cy="1238251"/>
          </a:xfrm>
          <a:prstGeom prst="rect">
            <a:avLst/>
          </a:prstGeom>
          <a:noFill/>
        </p:spPr>
      </p:pic>
      <p:pic>
        <p:nvPicPr>
          <p:cNvPr id="4" name="Picture 4" descr="http://supergify.pl/images/stories/sport/2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1835696" y="4797152"/>
            <a:ext cx="1835696" cy="1224136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79512" y="116632"/>
            <a:ext cx="8964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Ciek – ogólne określenie wszelkiego rodzaju wód powierzchniowych liniowych, płynących pod wpływem siły ciężkości, płynące stale lub w ciągu dłuższych okresów w wyżłobionych przez siebie łożyskach otwartych.</a:t>
            </a:r>
            <a:endParaRPr lang="pl-PL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420888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ROZPOZNAJ NA ZDJĘCIU JAKIE TO ZASOBY (KLIKNIJ) </a:t>
            </a:r>
            <a:endParaRPr lang="pl-PL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9" descr="C:\Users\Andrzej\AppData\Local\Microsoft\Windows\Temporary Internet Files\Content.IE5\K6B6V9AV\MP900400819[1]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068960"/>
            <a:ext cx="1457363" cy="1100660"/>
          </a:xfrm>
          <a:prstGeom prst="rect">
            <a:avLst/>
          </a:prstGeom>
          <a:noFill/>
        </p:spPr>
      </p:pic>
      <p:pic>
        <p:nvPicPr>
          <p:cNvPr id="9" name="Picture 16" descr="C:\Users\Andrzej\AppData\Local\Microsoft\Windows\Temporary Internet Files\Content.IE5\K6B6V9AV\MP900425495[1]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3068960"/>
            <a:ext cx="1584176" cy="1080120"/>
          </a:xfrm>
          <a:prstGeom prst="rect">
            <a:avLst/>
          </a:prstGeom>
          <a:noFill/>
        </p:spPr>
      </p:pic>
      <p:pic>
        <p:nvPicPr>
          <p:cNvPr id="10" name="Obraz 9" descr="wisla-2005-13[1]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36096" y="3068960"/>
            <a:ext cx="1476246" cy="1080120"/>
          </a:xfrm>
          <a:prstGeom prst="rect">
            <a:avLst/>
          </a:prstGeom>
        </p:spPr>
      </p:pic>
      <p:pic>
        <p:nvPicPr>
          <p:cNvPr id="11" name="Obraz 10" descr="4LToUEaivBYVectFIX[1]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9512" y="4581128"/>
            <a:ext cx="1535832" cy="1149474"/>
          </a:xfrm>
          <a:prstGeom prst="rect">
            <a:avLst/>
          </a:prstGeom>
        </p:spPr>
      </p:pic>
      <p:pic>
        <p:nvPicPr>
          <p:cNvPr id="12" name="Obraz 11" descr="43_2[1]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907704" y="4581128"/>
            <a:ext cx="1512168" cy="1132800"/>
          </a:xfrm>
          <a:prstGeom prst="rect">
            <a:avLst/>
          </a:prstGeom>
        </p:spPr>
      </p:pic>
      <p:pic>
        <p:nvPicPr>
          <p:cNvPr id="13" name="Obraz 12" descr="0000S8PWP8X1EWFC-C303[1]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08104" y="4581128"/>
            <a:ext cx="1489079" cy="1080120"/>
          </a:xfrm>
          <a:prstGeom prst="rect">
            <a:avLst/>
          </a:prstGeom>
        </p:spPr>
      </p:pic>
      <p:pic>
        <p:nvPicPr>
          <p:cNvPr id="14" name="Obraz 13" descr="94d34359b04c72[1]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635896" y="4581128"/>
            <a:ext cx="1609379" cy="1080120"/>
          </a:xfrm>
          <a:prstGeom prst="rect">
            <a:avLst/>
          </a:prstGeom>
        </p:spPr>
      </p:pic>
      <p:pic>
        <p:nvPicPr>
          <p:cNvPr id="15" name="Obraz 14" descr="7399IMG_[1]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236296" y="4581128"/>
            <a:ext cx="1509892" cy="1080120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467544" y="5733256"/>
            <a:ext cx="86764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7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GÓRNY BIEG RZEKI</a:t>
            </a:r>
            <a:endParaRPr lang="pl-PL" sz="7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20259E-6 C 0.00921 0.00115 0.01772 0.00323 0.02709 0.00485 C 0.03629 0.00902 0.04619 0.01225 0.05556 0.01642 C 0.06147 0.01896 0.06546 0.0252 0.07032 0.0296 C 0.07414 0.03746 0.079 0.03885 0.0849 0.04278 C 0.09254 0.04764 0.10036 0.05134 0.10851 0.05411 C 0.12188 0.06637 0.14167 0.05851 0.15799 0.06082 C 0.19463 0.06036 0.23108 0.06013 0.26789 0.0592 C 0.27796 0.05897 0.29654 0.04787 0.30851 0.04602 C 0.3639 0.04741 0.35591 0.04556 0.38751 0.05088 C 0.40608 0.05874 0.42397 0.06776 0.44289 0.074 C 0.44688 0.07516 0.45036 0.0784 0.45417 0.07886 C 0.48855 0.08233 0.46476 0.08025 0.5257 0.0821 C 0.53751 0.08395 0.54862 0.08788 0.56025 0.09042 C 0.56772 0.09366 0.57518 0.09597 0.58265 0.09852 C 0.61181 0.09805 0.64098 0.09782 0.67015 0.0969 C 0.6764 0.09667 0.68126 0.09204 0.68629 0.0888 C 0.69567 0.08256 0.70695 0.0784 0.71702 0.074 C 0.79289 0.07562 0.77831 0.06868 0.82223 0.08718 C 0.84428 0.11656 0.88716 0.11031 0.91233 0.1117 C 0.9264 0.11332 0.93247 0.11725 0.94567 0.12164 C 0.94897 0.1228 0.95539 0.12488 0.95539 0.12488 C 0.96199 0.13066 0.97032 0.13113 0.97779 0.13483 C 0.99167 0.14176 0.99914 0.14616 1.01459 0.14801 C 1.02379 0.1561 1.01233 0.14662 1.02345 0.15286 C 1.03456 0.15911 1.03786 0.16073 1.05053 0.16281 C 1.06338 0.16859 1.07674 0.17345 1.09011 0.17761 C 1.0948 0.18177 1.09966 0.18108 1.10487 0.18409 C 1.1172 0.19102 1.13108 0.19218 1.14428 0.19565 C 1.14966 0.20051 1.15539 0.20212 1.16147 0.20397 C 1.16633 0.20814 1.17136 0.20883 1.1764 0.21207 " pathEditMode="relative" ptsTypes="ffffffffffffffffffffffffffffff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9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0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3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C:\Users\Andrzej\AppData\Local\Microsoft\Windows\Temporary Internet Files\Content.IE5\K6B6V9AV\MP90042549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http://www.gimpuj.info/gallery/21370_13_03_09_9_05_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19749"/>
            <a:ext cx="9144000" cy="1238251"/>
          </a:xfrm>
          <a:prstGeom prst="rect">
            <a:avLst/>
          </a:prstGeom>
          <a:noFill/>
        </p:spPr>
      </p:pic>
      <p:pic>
        <p:nvPicPr>
          <p:cNvPr id="4" name="Picture 4" descr="http://supergify.pl/images/stories/sport/2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1835696" y="4797152"/>
            <a:ext cx="1835696" cy="1224136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395536" y="188640"/>
            <a:ext cx="856895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Rzeki najczęściej zaczynają swój bieg w górach. Na początkowym odcinku, w górnym biegu, wody rzek płyną zazwyczaj po stromych </a:t>
            </a:r>
            <a:r>
              <a:rPr 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zboczach, często bardzo szybko, żłobiąc wąskie doliny</a:t>
            </a:r>
            <a:endParaRPr lang="pl-PL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420888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ROZPOZNAJ NA ZDJĘCIU JAKIE TO ZASOBY (KLIKNIJ) </a:t>
            </a:r>
            <a:endParaRPr lang="pl-PL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9" descr="C:\Users\Andrzej\AppData\Local\Microsoft\Windows\Temporary Internet Files\Content.IE5\K6B6V9AV\MP900400819[1]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068960"/>
            <a:ext cx="1457363" cy="1100660"/>
          </a:xfrm>
          <a:prstGeom prst="rect">
            <a:avLst/>
          </a:prstGeom>
          <a:noFill/>
        </p:spPr>
      </p:pic>
      <p:pic>
        <p:nvPicPr>
          <p:cNvPr id="10" name="Obraz 9" descr="wisla-2005-13[1]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36096" y="3068960"/>
            <a:ext cx="1476246" cy="1080120"/>
          </a:xfrm>
          <a:prstGeom prst="rect">
            <a:avLst/>
          </a:prstGeom>
        </p:spPr>
      </p:pic>
      <p:pic>
        <p:nvPicPr>
          <p:cNvPr id="11" name="Obraz 10" descr="4LToUEaivBYVectFIX[1]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4581128"/>
            <a:ext cx="1535832" cy="1149474"/>
          </a:xfrm>
          <a:prstGeom prst="rect">
            <a:avLst/>
          </a:prstGeom>
        </p:spPr>
      </p:pic>
      <p:pic>
        <p:nvPicPr>
          <p:cNvPr id="12" name="Obraz 11" descr="43_2[1]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07704" y="4581128"/>
            <a:ext cx="1512168" cy="1132800"/>
          </a:xfrm>
          <a:prstGeom prst="rect">
            <a:avLst/>
          </a:prstGeom>
        </p:spPr>
      </p:pic>
      <p:pic>
        <p:nvPicPr>
          <p:cNvPr id="13" name="Obraz 12" descr="0000S8PWP8X1EWFC-C303[1]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08104" y="4581128"/>
            <a:ext cx="1489079" cy="1080120"/>
          </a:xfrm>
          <a:prstGeom prst="rect">
            <a:avLst/>
          </a:prstGeom>
        </p:spPr>
      </p:pic>
      <p:pic>
        <p:nvPicPr>
          <p:cNvPr id="14" name="Obraz 13" descr="94d34359b04c72[1]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635896" y="4581128"/>
            <a:ext cx="1609379" cy="1080120"/>
          </a:xfrm>
          <a:prstGeom prst="rect">
            <a:avLst/>
          </a:prstGeom>
        </p:spPr>
      </p:pic>
      <p:pic>
        <p:nvPicPr>
          <p:cNvPr id="15" name="Obraz 14" descr="7399IMG_[1]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236296" y="4581128"/>
            <a:ext cx="1509892" cy="1080120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0" y="5733256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6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ŹRÓDŁA GEOTERMALNE</a:t>
            </a:r>
            <a:endParaRPr lang="pl-PL" sz="6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20259E-6 C 0.00921 0.00115 0.01772 0.00323 0.02709 0.00485 C 0.03629 0.00902 0.04619 0.01225 0.05556 0.01642 C 0.06147 0.01896 0.06546 0.0252 0.07032 0.0296 C 0.07414 0.03746 0.079 0.03885 0.0849 0.04278 C 0.09254 0.04764 0.10036 0.05134 0.10851 0.05411 C 0.12188 0.06637 0.14167 0.05851 0.15799 0.06082 C 0.19463 0.06036 0.23108 0.06013 0.26789 0.0592 C 0.27796 0.05897 0.29654 0.04787 0.30851 0.04602 C 0.3639 0.04741 0.35591 0.04556 0.38751 0.05088 C 0.40608 0.05874 0.42397 0.06776 0.44289 0.074 C 0.44688 0.07516 0.45036 0.0784 0.45417 0.07886 C 0.48855 0.08233 0.46476 0.08025 0.5257 0.0821 C 0.53751 0.08395 0.54862 0.08788 0.56025 0.09042 C 0.56772 0.09366 0.57518 0.09597 0.58265 0.09852 C 0.61181 0.09805 0.64098 0.09782 0.67015 0.0969 C 0.6764 0.09667 0.68126 0.09204 0.68629 0.0888 C 0.69567 0.08256 0.70695 0.0784 0.71702 0.074 C 0.79289 0.07562 0.77831 0.06868 0.82223 0.08718 C 0.84428 0.11656 0.88716 0.11031 0.91233 0.1117 C 0.9264 0.11332 0.93247 0.11725 0.94567 0.12164 C 0.94897 0.1228 0.95539 0.12488 0.95539 0.12488 C 0.96199 0.13066 0.97032 0.13113 0.97779 0.13483 C 0.99167 0.14176 0.99914 0.14616 1.01459 0.14801 C 1.02379 0.1561 1.01233 0.14662 1.02345 0.15286 C 1.03456 0.15911 1.03786 0.16073 1.05053 0.16281 C 1.06338 0.16859 1.07674 0.17345 1.09011 0.17761 C 1.0948 0.18177 1.09966 0.18108 1.10487 0.18409 C 1.1172 0.19102 1.13108 0.19218 1.14428 0.19565 C 1.14966 0.20051 1.15539 0.20212 1.16147 0.20397 C 1.16633 0.20814 1.17136 0.20883 1.1764 0.21207 " pathEditMode="relative" ptsTypes="ffffffffffffffffffffffffffffff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9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impuj.info/gallery/21370_13_03_09_9_05_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264"/>
            <a:ext cx="9144000" cy="1238251"/>
          </a:xfrm>
          <a:prstGeom prst="rect">
            <a:avLst/>
          </a:prstGeom>
          <a:noFill/>
        </p:spPr>
      </p:pic>
      <p:pic>
        <p:nvPicPr>
          <p:cNvPr id="3" name="Picture 4" descr="http://supergify.pl/images/stories/sport/2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1835696" y="4797152"/>
            <a:ext cx="1835696" cy="1224136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179512" y="116632"/>
            <a:ext cx="8784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Rzeka – naturalny, powierzchniowy ciek wodny płynący w wyżłobionym przez erozję rzeczną korycie, okresowo zalewający dolinę rzeczną. W Polsce przyjmuje się, że rzekę stanowi ciek wodny o powierzchni dorzecza powyżej 100 km2.</a:t>
            </a:r>
          </a:p>
          <a:p>
            <a:endParaRPr lang="pl-PL" sz="3200" dirty="0"/>
          </a:p>
        </p:txBody>
      </p:sp>
      <p:sp>
        <p:nvSpPr>
          <p:cNvPr id="5" name="Prostokąt 4"/>
          <p:cNvSpPr/>
          <p:nvPr/>
        </p:nvSpPr>
        <p:spPr>
          <a:xfrm>
            <a:off x="0" y="2420888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ROZPOZNAJ NA ZDJĘCIU JAKIE TO ZASOBY (KLIKNIJ) </a:t>
            </a:r>
            <a:endParaRPr lang="pl-PL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9" descr="C:\Users\Andrzej\AppData\Local\Microsoft\Windows\Temporary Internet Files\Content.IE5\K6B6V9AV\MP900400819[1]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068960"/>
            <a:ext cx="1457363" cy="1100660"/>
          </a:xfrm>
          <a:prstGeom prst="rect">
            <a:avLst/>
          </a:prstGeom>
          <a:noFill/>
        </p:spPr>
      </p:pic>
      <p:pic>
        <p:nvPicPr>
          <p:cNvPr id="10" name="Obraz 9" descr="4LToUEaivBYVectFIX[1]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4581128"/>
            <a:ext cx="1535832" cy="1149474"/>
          </a:xfrm>
          <a:prstGeom prst="rect">
            <a:avLst/>
          </a:prstGeom>
        </p:spPr>
      </p:pic>
      <p:pic>
        <p:nvPicPr>
          <p:cNvPr id="12" name="Obraz 11" descr="0000S8PWP8X1EWFC-C303[1]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08104" y="4581128"/>
            <a:ext cx="1489079" cy="1080120"/>
          </a:xfrm>
          <a:prstGeom prst="rect">
            <a:avLst/>
          </a:prstGeom>
        </p:spPr>
      </p:pic>
      <p:pic>
        <p:nvPicPr>
          <p:cNvPr id="13" name="Obraz 12" descr="94d34359b04c72[1]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35896" y="4581128"/>
            <a:ext cx="1609379" cy="1080120"/>
          </a:xfrm>
          <a:prstGeom prst="rect">
            <a:avLst/>
          </a:prstGeom>
        </p:spPr>
      </p:pic>
      <p:pic>
        <p:nvPicPr>
          <p:cNvPr id="14" name="Obraz 13" descr="7399IMG_[1]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36296" y="4581128"/>
            <a:ext cx="1509892" cy="1080120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179512" y="5733256"/>
            <a:ext cx="89644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7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STOPIEŃ WODNY</a:t>
            </a:r>
            <a:endParaRPr lang="pl-PL" sz="7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20259E-6 C 0.00921 0.00115 0.01772 0.00323 0.02709 0.00485 C 0.03629 0.00902 0.04619 0.01225 0.05556 0.01642 C 0.06147 0.01896 0.06546 0.0252 0.07032 0.0296 C 0.07414 0.03746 0.079 0.03885 0.0849 0.04278 C 0.09254 0.04764 0.10036 0.05134 0.10851 0.05411 C 0.12188 0.06637 0.14167 0.05851 0.15799 0.06082 C 0.19463 0.06036 0.23108 0.06013 0.26789 0.0592 C 0.27796 0.05897 0.29654 0.04787 0.30851 0.04602 C 0.3639 0.04741 0.35591 0.04556 0.38751 0.05088 C 0.40608 0.05874 0.42397 0.06776 0.44289 0.074 C 0.44688 0.07516 0.45036 0.0784 0.45417 0.07886 C 0.48855 0.08233 0.46476 0.08025 0.5257 0.0821 C 0.53751 0.08395 0.54862 0.08788 0.56025 0.09042 C 0.56772 0.09366 0.57518 0.09597 0.58265 0.09852 C 0.61181 0.09805 0.64098 0.09782 0.67015 0.0969 C 0.6764 0.09667 0.68126 0.09204 0.68629 0.0888 C 0.69567 0.08256 0.70695 0.0784 0.71702 0.074 C 0.79289 0.07562 0.77831 0.06868 0.82223 0.08718 C 0.84428 0.11656 0.88716 0.11031 0.91233 0.1117 C 0.9264 0.11332 0.93247 0.11725 0.94567 0.12164 C 0.94897 0.1228 0.95539 0.12488 0.95539 0.12488 C 0.96199 0.13066 0.97032 0.13113 0.97779 0.13483 C 0.99167 0.14176 0.99914 0.14616 1.01459 0.14801 C 1.02379 0.1561 1.01233 0.14662 1.02345 0.15286 C 1.03456 0.15911 1.03786 0.16073 1.05053 0.16281 C 1.06338 0.16859 1.07674 0.17345 1.09011 0.17761 C 1.0948 0.18177 1.09966 0.18108 1.10487 0.18409 C 1.1172 0.19102 1.13108 0.19218 1.14428 0.19565 C 1.14966 0.20051 1.15539 0.20212 1.16147 0.20397 C 1.16633 0.20814 1.17136 0.20883 1.1764 0.21207 " pathEditMode="relative" ptsTypes="ffffffffffffffffffffffffffffff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impuj.info/gallery/21370_13_03_09_9_05_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264"/>
            <a:ext cx="9144000" cy="1238251"/>
          </a:xfrm>
          <a:prstGeom prst="rect">
            <a:avLst/>
          </a:prstGeom>
          <a:noFill/>
        </p:spPr>
      </p:pic>
      <p:pic>
        <p:nvPicPr>
          <p:cNvPr id="3" name="Picture 4" descr="http://supergify.pl/images/stories/sport/2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1835696" y="4797152"/>
            <a:ext cx="1835696" cy="1224136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0" y="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Jezioro – naturalny śródlądowy zbiornik wodny, którego występowanie uwarunkowane jest istnieniem zagłębienia (misy jeziornej), w którym mogą gromadzić się wody powierzchniowe, oraz zasilaniem przewyższającym straty wody wskutek parowania lub odpływu</a:t>
            </a:r>
            <a:endParaRPr lang="pl-P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0" y="4057233"/>
            <a:ext cx="91440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BRAWO </a:t>
            </a:r>
          </a:p>
          <a:p>
            <a:pPr algn="ctr"/>
            <a:r>
              <a:rPr lang="pl-PL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WŁAŚCIWIE ROZRÓŻNIASZ  WYSTĘPUJĄCE W POLSCE  ZASOBY WODNE</a:t>
            </a:r>
            <a:endParaRPr lang="pl-PL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Przycisk akcji: niestandardowy 5">
            <a:hlinkClick r:id="" action="ppaction://hlinkshowjump?jump=endshow" highlightClick="1"/>
          </p:cNvPr>
          <p:cNvSpPr/>
          <p:nvPr/>
        </p:nvSpPr>
        <p:spPr>
          <a:xfrm>
            <a:off x="3491880" y="3140968"/>
            <a:ext cx="1728192" cy="720080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KONIEC</a:t>
            </a:r>
            <a:endParaRPr lang="pl-PL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20259E-6 C 0.00921 0.00115 0.01772 0.00323 0.02709 0.00485 C 0.03629 0.00902 0.04619 0.01225 0.05556 0.01642 C 0.06147 0.01896 0.06546 0.0252 0.07032 0.0296 C 0.07414 0.03746 0.079 0.03885 0.0849 0.04278 C 0.09254 0.04764 0.10036 0.05134 0.10851 0.05411 C 0.12188 0.06637 0.14167 0.05851 0.15799 0.06082 C 0.19463 0.06036 0.23108 0.06013 0.26789 0.0592 C 0.27796 0.05897 0.29654 0.04787 0.30851 0.04602 C 0.3639 0.04741 0.35591 0.04556 0.38751 0.05088 C 0.40608 0.05874 0.42397 0.06776 0.44289 0.074 C 0.44688 0.07516 0.45036 0.0784 0.45417 0.07886 C 0.48855 0.08233 0.46476 0.08025 0.5257 0.0821 C 0.53751 0.08395 0.54862 0.08788 0.56025 0.09042 C 0.56772 0.09366 0.57518 0.09597 0.58265 0.09852 C 0.61181 0.09805 0.64098 0.09782 0.67015 0.0969 C 0.6764 0.09667 0.68126 0.09204 0.68629 0.0888 C 0.69567 0.08256 0.70695 0.0784 0.71702 0.074 C 0.79289 0.07562 0.77831 0.06868 0.82223 0.08718 C 0.84428 0.11656 0.88716 0.11031 0.91233 0.1117 C 0.9264 0.11332 0.93247 0.11725 0.94567 0.12164 C 0.94897 0.1228 0.95539 0.12488 0.95539 0.12488 C 0.96199 0.13066 0.97032 0.13113 0.97779 0.13483 C 0.99167 0.14176 0.99914 0.14616 1.01459 0.14801 C 1.02379 0.1561 1.01233 0.14662 1.02345 0.15286 C 1.03456 0.15911 1.03786 0.16073 1.05053 0.16281 C 1.06338 0.16859 1.07674 0.17345 1.09011 0.17761 C 1.0948 0.18177 1.09966 0.18108 1.10487 0.18409 C 1.1172 0.19102 1.13108 0.19218 1.14428 0.19565 C 1.14966 0.20051 1.15539 0.20212 1.16147 0.20397 C 1.16633 0.20814 1.17136 0.20883 1.1764 0.21207 " pathEditMode="relative" ptsTypes="ffffffffffffffffffffffffffffff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impuj.info/gallery/21370_13_03_09_9_05_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264"/>
            <a:ext cx="9144000" cy="1238251"/>
          </a:xfrm>
          <a:prstGeom prst="rect">
            <a:avLst/>
          </a:prstGeom>
          <a:noFill/>
        </p:spPr>
      </p:pic>
      <p:pic>
        <p:nvPicPr>
          <p:cNvPr id="3" name="Picture 4" descr="http://supergify.pl/images/stories/sport/2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1835696" y="4797152"/>
            <a:ext cx="1835696" cy="1224136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323528" y="0"/>
            <a:ext cx="864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Bagno – obszar o utrzymującym się nadmiernym nawilgoceniu, porośnięty przez roślinność przystosowaną do specyficznych warunków związanych z dużym nawilgoceniem</a:t>
            </a:r>
            <a:r>
              <a:rPr lang="pl-P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l-PL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0" y="2132856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ROZPOZNAJ NA ZDJĘCIU JAKIE TO ZASOBY (KLIKNIJ) </a:t>
            </a:r>
            <a:endParaRPr lang="pl-PL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9" descr="C:\Users\Andrzej\AppData\Local\Microsoft\Windows\Temporary Internet Files\Content.IE5\K6B6V9AV\MP900400819[1]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068960"/>
            <a:ext cx="1457363" cy="1100660"/>
          </a:xfrm>
          <a:prstGeom prst="rect">
            <a:avLst/>
          </a:prstGeom>
          <a:noFill/>
        </p:spPr>
      </p:pic>
      <p:pic>
        <p:nvPicPr>
          <p:cNvPr id="7" name="Picture 9" descr="C:\Users\Andrzej\AppData\Local\Microsoft\Windows\Temporary Internet Files\Content.IE5\0W4NLH7F\MP900400064[1]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6" y="3068960"/>
            <a:ext cx="1552673" cy="1080120"/>
          </a:xfrm>
          <a:prstGeom prst="rect">
            <a:avLst/>
          </a:prstGeom>
          <a:noFill/>
        </p:spPr>
      </p:pic>
      <p:pic>
        <p:nvPicPr>
          <p:cNvPr id="8" name="Picture 16" descr="C:\Users\Andrzej\AppData\Local\Microsoft\Windows\Temporary Internet Files\Content.IE5\K6B6V9AV\MP900425495[1]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3068960"/>
            <a:ext cx="1584176" cy="1080120"/>
          </a:xfrm>
          <a:prstGeom prst="rect">
            <a:avLst/>
          </a:prstGeom>
          <a:noFill/>
        </p:spPr>
      </p:pic>
      <p:pic>
        <p:nvPicPr>
          <p:cNvPr id="9" name="Obraz 8" descr="wisla-2005-13[1]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36096" y="3068960"/>
            <a:ext cx="1476246" cy="1080120"/>
          </a:xfrm>
          <a:prstGeom prst="rect">
            <a:avLst/>
          </a:prstGeom>
        </p:spPr>
      </p:pic>
      <p:pic>
        <p:nvPicPr>
          <p:cNvPr id="10" name="Obraz 9" descr="4LToUEaivBYVectFIX[1]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9512" y="4581128"/>
            <a:ext cx="1535832" cy="1149474"/>
          </a:xfrm>
          <a:prstGeom prst="rect">
            <a:avLst/>
          </a:prstGeom>
        </p:spPr>
      </p:pic>
      <p:pic>
        <p:nvPicPr>
          <p:cNvPr id="11" name="Obraz 10" descr="43_2[1]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07704" y="4581128"/>
            <a:ext cx="1512168" cy="1132800"/>
          </a:xfrm>
          <a:prstGeom prst="rect">
            <a:avLst/>
          </a:prstGeom>
        </p:spPr>
      </p:pic>
      <p:pic>
        <p:nvPicPr>
          <p:cNvPr id="12" name="Obraz 11" descr="0000S8PWP8X1EWFC-C303[1]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508104" y="4581128"/>
            <a:ext cx="1489079" cy="1080120"/>
          </a:xfrm>
          <a:prstGeom prst="rect">
            <a:avLst/>
          </a:prstGeom>
        </p:spPr>
      </p:pic>
      <p:pic>
        <p:nvPicPr>
          <p:cNvPr id="13" name="Obraz 12" descr="94d34359b04c72[1]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635896" y="4581128"/>
            <a:ext cx="1609379" cy="1080120"/>
          </a:xfrm>
          <a:prstGeom prst="rect">
            <a:avLst/>
          </a:prstGeom>
        </p:spPr>
      </p:pic>
      <p:pic>
        <p:nvPicPr>
          <p:cNvPr id="14" name="Obraz 13" descr="7399IMG_[1]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236296" y="4581128"/>
            <a:ext cx="1509892" cy="1080120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251520" y="5733256"/>
            <a:ext cx="77048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7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CIEKI WODNE</a:t>
            </a:r>
            <a:endParaRPr lang="pl-PL" sz="7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20259E-6 C 0.00921 0.00115 0.01772 0.00323 0.02709 0.00485 C 0.03629 0.00902 0.04619 0.01225 0.05556 0.01642 C 0.06147 0.01896 0.06546 0.0252 0.07032 0.0296 C 0.07414 0.03746 0.079 0.03885 0.0849 0.04278 C 0.09254 0.04764 0.10036 0.05134 0.10851 0.05411 C 0.12188 0.06637 0.14167 0.05851 0.15799 0.06082 C 0.19463 0.06036 0.23108 0.06013 0.26789 0.0592 C 0.27796 0.05897 0.29654 0.04787 0.30851 0.04602 C 0.3639 0.04741 0.35591 0.04556 0.38751 0.05088 C 0.40608 0.05874 0.42397 0.06776 0.44289 0.074 C 0.44688 0.07516 0.45036 0.0784 0.45417 0.07886 C 0.48855 0.08233 0.46476 0.08025 0.5257 0.0821 C 0.53751 0.08395 0.54862 0.08788 0.56025 0.09042 C 0.56772 0.09366 0.57518 0.09597 0.58265 0.09852 C 0.61181 0.09805 0.64098 0.09782 0.67015 0.0969 C 0.6764 0.09667 0.68126 0.09204 0.68629 0.0888 C 0.69567 0.08256 0.70695 0.0784 0.71702 0.074 C 0.79289 0.07562 0.77831 0.06868 0.82223 0.08718 C 0.84428 0.11656 0.88716 0.11031 0.91233 0.1117 C 0.9264 0.11332 0.93247 0.11725 0.94567 0.12164 C 0.94897 0.1228 0.95539 0.12488 0.95539 0.12488 C 0.96199 0.13066 0.97032 0.13113 0.97779 0.13483 C 0.99167 0.14176 0.99914 0.14616 1.01459 0.14801 C 1.02379 0.1561 1.01233 0.14662 1.02345 0.15286 C 1.03456 0.15911 1.03786 0.16073 1.05053 0.16281 C 1.06338 0.16859 1.07674 0.17345 1.09011 0.17761 C 1.0948 0.18177 1.09966 0.18108 1.10487 0.18409 C 1.1172 0.19102 1.13108 0.19218 1.14428 0.19565 C 1.14966 0.20051 1.15539 0.20212 1.16147 0.20397 C 1.16633 0.20814 1.17136 0.20883 1.1764 0.21207 " pathEditMode="relative" ptsTypes="ffffffffffffffffffffffffffffff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9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0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30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gimpuj.info/gallery/21370_13_03_09_9_05_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264"/>
            <a:ext cx="9144000" cy="1238251"/>
          </a:xfrm>
          <a:prstGeom prst="rect">
            <a:avLst/>
          </a:prstGeom>
          <a:noFill/>
        </p:spPr>
      </p:pic>
      <p:pic>
        <p:nvPicPr>
          <p:cNvPr id="6" name="Picture 4" descr="http://supergify.pl/images/stories/sport/2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1835696" y="4797152"/>
            <a:ext cx="1835696" cy="1224136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323528" y="116632"/>
            <a:ext cx="864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Energia geotermalna (energia geotermiczna, geotermia) - jeden z rodzajów odnawialnych źródeł energii. Polega na wykorzystywaniu cieplnej energii wnętrza Ziemi</a:t>
            </a:r>
            <a:r>
              <a:rPr lang="pl-P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8" name="Prostokąt 7"/>
          <p:cNvSpPr/>
          <p:nvPr/>
        </p:nvSpPr>
        <p:spPr>
          <a:xfrm>
            <a:off x="0" y="2276872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ROZPOZNAJ NA ZDJĘCIU JAKIE TO ZASOBY (KLIKNIJ) </a:t>
            </a:r>
            <a:endParaRPr lang="pl-PL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Picture 9" descr="C:\Users\Andrzej\AppData\Local\Microsoft\Windows\Temporary Internet Files\Content.IE5\K6B6V9AV\MP900400819[1]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068960"/>
            <a:ext cx="1457363" cy="1100660"/>
          </a:xfrm>
          <a:prstGeom prst="rect">
            <a:avLst/>
          </a:prstGeom>
          <a:noFill/>
        </p:spPr>
      </p:pic>
      <p:pic>
        <p:nvPicPr>
          <p:cNvPr id="12" name="Obraz 11" descr="wisla-2005-13[1]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36096" y="3068960"/>
            <a:ext cx="1476246" cy="1080120"/>
          </a:xfrm>
          <a:prstGeom prst="rect">
            <a:avLst/>
          </a:prstGeom>
        </p:spPr>
      </p:pic>
      <p:pic>
        <p:nvPicPr>
          <p:cNvPr id="13" name="Obraz 12" descr="4LToUEaivBYVectFIX[1]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9512" y="4581128"/>
            <a:ext cx="1535832" cy="1149474"/>
          </a:xfrm>
          <a:prstGeom prst="rect">
            <a:avLst/>
          </a:prstGeom>
        </p:spPr>
      </p:pic>
      <p:pic>
        <p:nvPicPr>
          <p:cNvPr id="15" name="Obraz 14" descr="0000S8PWP8X1EWFC-C303[1]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08104" y="4581128"/>
            <a:ext cx="1489079" cy="1080120"/>
          </a:xfrm>
          <a:prstGeom prst="rect">
            <a:avLst/>
          </a:prstGeom>
        </p:spPr>
      </p:pic>
      <p:pic>
        <p:nvPicPr>
          <p:cNvPr id="16" name="Obraz 15" descr="94d34359b04c72[1]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35896" y="4581128"/>
            <a:ext cx="1609379" cy="1080120"/>
          </a:xfrm>
          <a:prstGeom prst="rect">
            <a:avLst/>
          </a:prstGeom>
        </p:spPr>
      </p:pic>
      <p:pic>
        <p:nvPicPr>
          <p:cNvPr id="17" name="Obraz 16" descr="7399IMG_[1]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236296" y="4581128"/>
            <a:ext cx="1509892" cy="1080120"/>
          </a:xfrm>
          <a:prstGeom prst="rect">
            <a:avLst/>
          </a:prstGeom>
        </p:spPr>
      </p:pic>
      <p:sp>
        <p:nvSpPr>
          <p:cNvPr id="19" name="Prostokąt 18"/>
          <p:cNvSpPr/>
          <p:nvPr/>
        </p:nvSpPr>
        <p:spPr>
          <a:xfrm>
            <a:off x="0" y="5733256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7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DOLNY BIEG RZEKI</a:t>
            </a:r>
            <a:endParaRPr lang="pl-PL" sz="7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20259E-6 C 0.00921 0.00115 0.01772 0.00323 0.02709 0.00485 C 0.03629 0.00902 0.04619 0.01225 0.05556 0.01642 C 0.06147 0.01896 0.06546 0.0252 0.07032 0.0296 C 0.07414 0.03746 0.079 0.03885 0.0849 0.04278 C 0.09254 0.04764 0.10036 0.05134 0.10851 0.05411 C 0.12188 0.06637 0.14167 0.05851 0.15799 0.06082 C 0.19463 0.06036 0.23108 0.06013 0.26789 0.0592 C 0.27796 0.05897 0.29654 0.04787 0.30851 0.04602 C 0.3639 0.04741 0.35591 0.04556 0.38751 0.05088 C 0.40608 0.05874 0.42397 0.06776 0.44289 0.074 C 0.44688 0.07516 0.45036 0.0784 0.45417 0.07886 C 0.48855 0.08233 0.46476 0.08025 0.5257 0.0821 C 0.53751 0.08395 0.54862 0.08788 0.56025 0.09042 C 0.56772 0.09366 0.57518 0.09597 0.58265 0.09852 C 0.61181 0.09805 0.64098 0.09782 0.67015 0.0969 C 0.6764 0.09667 0.68126 0.09204 0.68629 0.0888 C 0.69567 0.08256 0.70695 0.0784 0.71702 0.074 C 0.79289 0.07562 0.77831 0.06868 0.82223 0.08718 C 0.84428 0.11656 0.88716 0.11031 0.91233 0.1117 C 0.9264 0.11332 0.93247 0.11725 0.94567 0.12164 C 0.94897 0.1228 0.95539 0.12488 0.95539 0.12488 C 0.96199 0.13066 0.97032 0.13113 0.97779 0.13483 C 0.99167 0.14176 0.99914 0.14616 1.01459 0.14801 C 1.02379 0.1561 1.01233 0.14662 1.02345 0.15286 C 1.03456 0.15911 1.03786 0.16073 1.05053 0.16281 C 1.06338 0.16859 1.07674 0.17345 1.09011 0.17761 C 1.0948 0.18177 1.09966 0.18108 1.10487 0.18409 C 1.1172 0.19102 1.13108 0.19218 1.14428 0.19565 C 1.14966 0.20051 1.15539 0.20212 1.16147 0.20397 C 1.16633 0.20814 1.17136 0.20883 1.1764 0.21207 " pathEditMode="relative" ptsTypes="ffffffffffffffffffffffffffffff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impuj.info/gallery/21370_13_03_09_9_05_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264"/>
            <a:ext cx="9144000" cy="1238251"/>
          </a:xfrm>
          <a:prstGeom prst="rect">
            <a:avLst/>
          </a:prstGeom>
          <a:noFill/>
        </p:spPr>
      </p:pic>
      <p:pic>
        <p:nvPicPr>
          <p:cNvPr id="3" name="Picture 4" descr="http://supergify.pl/images/stories/sport/2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1835696" y="4797152"/>
            <a:ext cx="1835696" cy="1224136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0" y="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Akwedukt – kanał wodociągowy, rurociąg podziemny lub nadziemny, doprowadzający wodę z odległych źródeł na ogół do miast przy wykorzystaniu siły ciążenia ziemskiego. Może być umieszczony na arkadach przeprowadzonych nad rzekami lub nierównościami terenu</a:t>
            </a:r>
            <a:endParaRPr lang="pl-PL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0" y="2564904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ROZPOZNAJ NA ZDJĘCIU JAKIE TO ZASOBY (KLIKNIJ) </a:t>
            </a:r>
            <a:endParaRPr lang="pl-PL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" name="Obraz 9" descr="4LToUEaivBYVectFIX[1]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4581128"/>
            <a:ext cx="1535832" cy="1149474"/>
          </a:xfrm>
          <a:prstGeom prst="rect">
            <a:avLst/>
          </a:prstGeom>
        </p:spPr>
      </p:pic>
      <p:pic>
        <p:nvPicPr>
          <p:cNvPr id="13" name="Obraz 12" descr="94d34359b04c72[1]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35896" y="4581128"/>
            <a:ext cx="1609379" cy="1080120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539552" y="5733256"/>
            <a:ext cx="86044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7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UJŚCIE RZEKI</a:t>
            </a:r>
            <a:endParaRPr lang="pl-PL" sz="7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20259E-6 C 0.00921 0.00115 0.01772 0.00323 0.02709 0.00485 C 0.03629 0.00902 0.04619 0.01225 0.05556 0.01642 C 0.06147 0.01896 0.06546 0.0252 0.07032 0.0296 C 0.07414 0.03746 0.079 0.03885 0.0849 0.04278 C 0.09254 0.04764 0.10036 0.05134 0.10851 0.05411 C 0.12188 0.06637 0.14167 0.05851 0.15799 0.06082 C 0.19463 0.06036 0.23108 0.06013 0.26789 0.0592 C 0.27796 0.05897 0.29654 0.04787 0.30851 0.04602 C 0.3639 0.04741 0.35591 0.04556 0.38751 0.05088 C 0.40608 0.05874 0.42397 0.06776 0.44289 0.074 C 0.44688 0.07516 0.45036 0.0784 0.45417 0.07886 C 0.48855 0.08233 0.46476 0.08025 0.5257 0.0821 C 0.53751 0.08395 0.54862 0.08788 0.56025 0.09042 C 0.56772 0.09366 0.57518 0.09597 0.58265 0.09852 C 0.61181 0.09805 0.64098 0.09782 0.67015 0.0969 C 0.6764 0.09667 0.68126 0.09204 0.68629 0.0888 C 0.69567 0.08256 0.70695 0.0784 0.71702 0.074 C 0.79289 0.07562 0.77831 0.06868 0.82223 0.08718 C 0.84428 0.11656 0.88716 0.11031 0.91233 0.1117 C 0.9264 0.11332 0.93247 0.11725 0.94567 0.12164 C 0.94897 0.1228 0.95539 0.12488 0.95539 0.12488 C 0.96199 0.13066 0.97032 0.13113 0.97779 0.13483 C 0.99167 0.14176 0.99914 0.14616 1.01459 0.14801 C 1.02379 0.1561 1.01233 0.14662 1.02345 0.15286 C 1.03456 0.15911 1.03786 0.16073 1.05053 0.16281 C 1.06338 0.16859 1.07674 0.17345 1.09011 0.17761 C 1.0948 0.18177 1.09966 0.18108 1.10487 0.18409 C 1.1172 0.19102 1.13108 0.19218 1.14428 0.19565 C 1.14966 0.20051 1.15539 0.20212 1.16147 0.20397 C 1.16633 0.20814 1.17136 0.20883 1.1764 0.21207 " pathEditMode="relative" ptsTypes="ffffffffffffffffffffffffffffff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432</Words>
  <Application>Microsoft Office PowerPoint</Application>
  <PresentationFormat>Pokaz na ekranie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Andrzej</dc:creator>
  <cp:lastModifiedBy>Szkoła NR 43</cp:lastModifiedBy>
  <cp:revision>62</cp:revision>
  <dcterms:created xsi:type="dcterms:W3CDTF">2011-02-14T18:45:36Z</dcterms:created>
  <dcterms:modified xsi:type="dcterms:W3CDTF">2011-03-24T17:31:43Z</dcterms:modified>
</cp:coreProperties>
</file>