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92" r:id="rId4"/>
    <p:sldId id="260" r:id="rId5"/>
    <p:sldId id="286" r:id="rId6"/>
    <p:sldId id="257" r:id="rId7"/>
    <p:sldId id="258" r:id="rId8"/>
    <p:sldId id="261" r:id="rId9"/>
    <p:sldId id="259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67" r:id="rId18"/>
    <p:sldId id="271" r:id="rId19"/>
    <p:sldId id="272" r:id="rId20"/>
    <p:sldId id="270" r:id="rId21"/>
    <p:sldId id="273" r:id="rId22"/>
    <p:sldId id="288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7" r:id="rId36"/>
    <p:sldId id="290" r:id="rId37"/>
  </p:sldIdLst>
  <p:sldSz cx="9144000" cy="6858000" type="screen4x3"/>
  <p:notesSz cx="6735763" cy="98663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2014-01-16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85984" y="785794"/>
            <a:ext cx="6243654" cy="3143271"/>
          </a:xfrm>
        </p:spPr>
        <p:txBody>
          <a:bodyPr>
            <a:normAutofit fontScale="90000"/>
          </a:bodyPr>
          <a:lstStyle/>
          <a:p>
            <a:r>
              <a:rPr lang="pl-PL" sz="6000" b="1" dirty="0" smtClean="0">
                <a:latin typeface="Arial Rounded MT Bold" pitchFamily="34" charset="0"/>
              </a:rPr>
              <a:t>Szkolny Program </a:t>
            </a:r>
            <a:r>
              <a:rPr lang="pl-PL" sz="6000" dirty="0" smtClean="0">
                <a:latin typeface="Arial Rounded MT Bold" pitchFamily="34" charset="0"/>
              </a:rPr>
              <a:t/>
            </a:r>
            <a:br>
              <a:rPr lang="pl-PL" sz="6000" dirty="0" smtClean="0">
                <a:latin typeface="Arial Rounded MT Bold" pitchFamily="34" charset="0"/>
              </a:rPr>
            </a:br>
            <a:r>
              <a:rPr lang="pl-PL" sz="6000" b="1" dirty="0" smtClean="0">
                <a:latin typeface="Arial Rounded MT Bold" pitchFamily="34" charset="0"/>
              </a:rPr>
              <a:t>Wspierania </a:t>
            </a:r>
            <a:r>
              <a:rPr lang="pl-PL" sz="6000" dirty="0" smtClean="0">
                <a:latin typeface="Arial Rounded MT Bold" pitchFamily="34" charset="0"/>
              </a:rPr>
              <a:t/>
            </a:r>
            <a:br>
              <a:rPr lang="pl-PL" sz="6000" dirty="0" smtClean="0">
                <a:latin typeface="Arial Rounded MT Bold" pitchFamily="34" charset="0"/>
              </a:rPr>
            </a:br>
            <a:r>
              <a:rPr lang="pl-PL" sz="6000" b="1" dirty="0" smtClean="0">
                <a:latin typeface="Arial Rounded MT Bold" pitchFamily="34" charset="0"/>
              </a:rPr>
              <a:t>Uzdolnionych</a:t>
            </a:r>
            <a:endParaRPr lang="pl-PL" sz="6000" dirty="0">
              <a:latin typeface="Arial Rounded MT Bold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57290" y="4286256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200" b="1" dirty="0" smtClean="0">
                <a:solidFill>
                  <a:schemeClr val="tx1"/>
                </a:solidFill>
                <a:latin typeface="Arial Rounded MT Bold" pitchFamily="34" charset="0"/>
                <a:ea typeface="Times New Roman"/>
                <a:cs typeface="Times New Roman"/>
              </a:rPr>
              <a:t>Szkoła Podstawowa Nr 31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200" b="1" dirty="0" smtClean="0">
                <a:solidFill>
                  <a:schemeClr val="tx1"/>
                </a:solidFill>
                <a:latin typeface="Arial Rounded MT Bold" pitchFamily="34" charset="0"/>
                <a:ea typeface="Times New Roman"/>
                <a:cs typeface="Times New Roman"/>
              </a:rPr>
              <a:t>im. kardynała Stefana Wyszyńskiego</a:t>
            </a:r>
          </a:p>
          <a:p>
            <a:endParaRPr lang="pl-PL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4" name="Obraz 3" descr="pomyslowy_dobrom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2571744"/>
            <a:ext cx="1696653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511288"/>
          </a:xfrm>
        </p:spPr>
        <p:txBody>
          <a:bodyPr>
            <a:normAutofit/>
          </a:bodyPr>
          <a:lstStyle/>
          <a:p>
            <a:r>
              <a:rPr lang="pl-PL" sz="2800" b="1" u="sng" dirty="0" smtClean="0">
                <a:latin typeface="Arial Rounded MT Bold" pitchFamily="34" charset="0"/>
              </a:rPr>
              <a:t>2. Zwiększenie efektywności pracy z uczniem uzdolnionym.</a:t>
            </a:r>
            <a:endParaRPr lang="pl-PL" sz="2800" u="sng" dirty="0">
              <a:latin typeface="Arial Rounded MT Bold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85720" y="1357298"/>
          <a:ext cx="8643997" cy="5082540"/>
        </p:xfrm>
        <a:graphic>
          <a:graphicData uri="http://schemas.openxmlformats.org/drawingml/2006/table">
            <a:tbl>
              <a:tblPr/>
              <a:tblGrid>
                <a:gridCol w="2362742"/>
                <a:gridCol w="2660198"/>
                <a:gridCol w="2394648"/>
                <a:gridCol w="1226409"/>
              </a:tblGrid>
              <a:tr h="166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zadania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sposób realizacji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osoby zaangażowane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termin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Przyznawanie i realizowanie IPN i ITN oraz promocji do klasy programowo wyższej.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Z zależności od potrzeby opracowanie i objęcie wyróżniających się uczniów IPN i ITN oraz promocja do klasy programowo wyższej.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Szkolny Zespół Wspierania Uzdolnionych, pedagog, psycholog, nauczyciele przedmiotowi i dyrektor szkoły.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Cały okres trwania programu.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Ścisła współpraca z Poradnią Psychologiczno-Pedagogiczną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Uzyskanie pomocy w procesie identyfikacji uczniów uzdolnionych oraz pomocy w organizacji szkoleń mających na celu zwiększenie efektywności pracy z uczniem uzdolnionym.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Pedagog i psycholog szkolny.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Cały okres trwania programu.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Stosowanie aktywizujących metod pracy podczas lekcji.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Dostosowanie technik nauczania do indywidualnych potrzeb i zdolności uczniów, tak by aktywniej uczestniczyli jej przebiegu.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Nauczyciele przedmiotowi.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Cały okres trwania programu.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Zwiększenie ilości zadań i stopnia trudności.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Zadawanie uczniom uzdolnionym prac dodatkowych dostosowanych do ich zainteresowań i możliwości oraz wykorzystanie tych prac podczas planowanych zajęć lekcyjnych - np. prezentacje multimedialne na wybrany temat.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Nauczyciele przedmiotowi.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Cały okres trwania programu.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Przydzielenie opiekunów uczniom uzdolnionym.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Objęcie szczególnym nadzorem, każdego ucznia uzdolnionego przez przydzielanie mu mentora/tutora, którego celem będzie wspieranie rozwoju uzdolnień ucznia. Mentorzy/tutorzy zostaną wybrani spośród kadry pedagogicznej szkoły lub spoza niej stosownie do zdolności i preferencji indywidualnych ucznia uzdolnionego.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Szkolny Zespół Wspierania Uzdolnionych.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Cały okres trwania programu.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42910" y="571480"/>
          <a:ext cx="7929617" cy="5958840"/>
        </p:xfrm>
        <a:graphic>
          <a:graphicData uri="http://schemas.openxmlformats.org/drawingml/2006/table">
            <a:tbl>
              <a:tblPr/>
              <a:tblGrid>
                <a:gridCol w="2167474"/>
                <a:gridCol w="2440347"/>
                <a:gridCol w="2196743"/>
                <a:gridCol w="1125053"/>
              </a:tblGrid>
              <a:tr h="417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Kierowanie uczniów uzdolnionych na konkursy przedmiotowe, olimpiady i zawody.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Wyselekcjonowanie, zainteresowanie i zmotywowanie uczniów uzdolnionych do udziału w konkursach przedmiotowych, olimpiadach i zawodach.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Nauczyciele przedmiotowi.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Cały okres trwania programu.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Kierowanie uczniów uzdolnionych na zajęcia pozalekcyjne.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Wyselekcjonowanie, zainteresowanie i zmotywowanie uczniów uzdolnionych do udziału w zajęciach pozalekcyjnych na terenie szkoły oraz poza szkołą w ramach współpracy z innymi instytucjami adekwatnych do ich zainteresowań i zdolności.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Nauczyciele przedmiotowi.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Cały okres trwania programu.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Typowanie uczniów do stypendiów naukowych i informowanie ich o ogólnopolskiej ofercie stypendialnej.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Typowanie najzdolniejszych uczniów szkoły do stypendiów naukowych oraz systematyczne przekazywanie informacji o aktualnej ofercie stypendialnej.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Szkolny Zespół Wspierania Uzdolnionych, nauczyciele opiekunowie uzdolnionych, pedagog i bibliotekarz.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Promocja osiągnięć uczniów w środowisku lokalnym.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- Zwiększenie motywacji do pracy przez promowanie w środowisku szkolnym i lokalnym szczególnych osiągnięć uczniów podczas apeli podsumowujących, na stronie internetowej szkoły i w prasie lokalnej.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- Organizacja cyklicznej imprezy w szkole „Mam talent”, podczas której najlepsi uczniowie prezentują swoje zdolności podczas występów na scenie lub w inny sposób.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- Pokaz najlepszych Prezentacji Ucznia Uzdolnionego.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- Przyznawanie tytułu Uczeń Roku.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- Tworzenie Prezentacji Ucznia Uzdolnionego i ich udostępnianie na stronie szkoły.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Szkolny Zespół Wspierania Uzdolnionych i dyrektor szkoły.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Cały okres trwania programu.</a:t>
                      </a:r>
                    </a:p>
                  </a:txBody>
                  <a:tcPr marL="17591" marR="17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u="sng" dirty="0" smtClean="0">
                <a:latin typeface="Arial Rounded MT Bold" pitchFamily="34" charset="0"/>
              </a:rPr>
              <a:t>3. Poprawa doboru i organizacji zajęć pozalekcyjnych do indywidualnych potrzeb i zainteresowań uczniów uzdolnionych.</a:t>
            </a:r>
            <a:endParaRPr lang="pl-PL" sz="2400" dirty="0">
              <a:latin typeface="Arial Rounded MT Bold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71473" y="1714488"/>
          <a:ext cx="8072492" cy="4572032"/>
        </p:xfrm>
        <a:graphic>
          <a:graphicData uri="http://schemas.openxmlformats.org/drawingml/2006/table">
            <a:tbl>
              <a:tblPr/>
              <a:tblGrid>
                <a:gridCol w="2206528"/>
                <a:gridCol w="2484315"/>
                <a:gridCol w="2236322"/>
                <a:gridCol w="1145327"/>
              </a:tblGrid>
              <a:tr h="400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zadania</a:t>
                      </a:r>
                      <a:endParaRPr lang="pl-PL" sz="10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sposób realizacji</a:t>
                      </a:r>
                      <a:endParaRPr lang="pl-PL" sz="100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osoby zaangażowane</a:t>
                      </a:r>
                      <a:endParaRPr lang="pl-PL" sz="100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termin</a:t>
                      </a:r>
                      <a:endParaRPr lang="pl-PL" sz="100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8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Poznanie potrzeb i preferencji uczniów co do treści i form zajęć pozalekcyjnych.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Przeprowadzenie wywiadów klasowych oraz ankiet mających na celu zbadanie potrzeb i preferencji uczniów co do treści i formy zajęć pozalekcyjnych.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Wychowawcy, nauczyciele przedmiotowi oraz Szkolny Zespół Wspierania Uzdolnionych.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Koniec roku szkolnego poprzedzający wprowadzenie Programu.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1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Dostosowanie treści i formy zajęć pozalekcyjnych adekwatnie do poznanych potrzeb i preferencji uczniów.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Opracowanie i wdrożenie do realizacji programów zajęć pozalekcyjnych zgodnych z potrzebami i preferencjami uczniów.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Nauczyciele prowadzący zajęcia pozalekcyjne w szkole i dyrektor szkoły.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Początek roku szkolnego.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2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Ewaluacja trafności podjętych działań w celu poprawy adekwatności zajęć pozalekcyjnych do indywidualnych potrzeb i zainteresowań uczniów uzdolnionych.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Sprawdzenie poziomu frekwencji na zajęciach pozalekcyjnych w odniesieniu do lat poprzednich.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Przeprowadzenie ankiet i wywiadów z uczestnikami zajęć pozalekcyjnych mających na celu uzyskanie informacji zwrotnych co do ich zadowolenia i oceny z proponowanych treści i form zajęć pozalekcyjnych.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Szkolny Zespół Wspierania Uzdolnionych.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Koniec roku szkolonego.</a:t>
                      </a:r>
                    </a:p>
                  </a:txBody>
                  <a:tcPr marL="58039" marR="5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Autofit/>
          </a:bodyPr>
          <a:lstStyle/>
          <a:p>
            <a:r>
              <a:rPr lang="pl-PL" sz="2400" b="1" u="sng" dirty="0" smtClean="0">
                <a:latin typeface="Arial Rounded MT Bold" pitchFamily="34" charset="0"/>
              </a:rPr>
              <a:t>4. Podniesienie kompetencji kadry pedagogicznej w zakresie pracy z uczniem uzdolnionym.</a:t>
            </a:r>
            <a:endParaRPr lang="pl-PL" sz="2400" b="1" dirty="0">
              <a:latin typeface="Arial Rounded MT Bold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500034" y="1214422"/>
          <a:ext cx="8143932" cy="5415032"/>
        </p:xfrm>
        <a:graphic>
          <a:graphicData uri="http://schemas.openxmlformats.org/drawingml/2006/table">
            <a:tbl>
              <a:tblPr/>
              <a:tblGrid>
                <a:gridCol w="2226056"/>
                <a:gridCol w="2506302"/>
                <a:gridCol w="2256112"/>
                <a:gridCol w="1155462"/>
              </a:tblGrid>
              <a:tr h="3013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zadania</a:t>
                      </a:r>
                      <a:endParaRPr lang="pl-PL" sz="10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sposób realizacji</a:t>
                      </a:r>
                      <a:endParaRPr lang="pl-PL" sz="10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osoby zaangażowane</a:t>
                      </a:r>
                      <a:endParaRPr lang="pl-PL" sz="100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termin</a:t>
                      </a:r>
                      <a:endParaRPr lang="pl-PL" sz="100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4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Zapoznanie kadry pedagogicznej ze  Szkolnym Programem Wspierania Uzdolnionych.</a:t>
                      </a: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Przekazanie informacji podczas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pierwszego zebrania Rady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Pedagogicznej w roku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szkolnym poprzedzającym wprowadzenie Szkolnego Programu Wspierania Uzdolnionych.</a:t>
                      </a: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Lider Szkolnego Zespołu Wspierania Uzdolnionych.</a:t>
                      </a: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sierpień 2013</a:t>
                      </a: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Przeprowadzenie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identyfikacji potrzeb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szkoleniowych.</a:t>
                      </a: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Określenie kompetencji, potrzeb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i uwzględnienie ich w ramach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Wewnątrzszkolnego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Doskonalenia Nauczycieli i rad szkoleniowych oraz szkoleń indywidualnych.</a:t>
                      </a: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Szkolny Zespół Wspierania Uzdolnionych.</a:t>
                      </a: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Początek roku szkolnego.</a:t>
                      </a: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Tematyczne doskonalenie kadry pedagogicznej.</a:t>
                      </a: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Organizacja szkoleń na terenie szkoły w ramach rad szkoleniowych.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Uczestnictwo w szkoleniach i kursach organizowanych przez BE, WCIES i PPP.</a:t>
                      </a: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Szkolny Zespół Wspierania Uzdolnionych i dyrektor szkoły.</a:t>
                      </a: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Cały okres trwania programu.</a:t>
                      </a: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5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Samokształcenie kadry pedagogicznej.</a:t>
                      </a: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- Wymiana doświadczeń w ramach zespołów przedmiotowych.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- Stworzenie w bibliotece szkolnej zestawu materiałów na temat wspierania uczniów uzdolnionych.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- Samokształcenie kadry z wykorzystaniem literatury i Internetu.</a:t>
                      </a: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Wszyscy nauczyciele i pracownicy szkoły objęci programem.</a:t>
                      </a: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Cały okres trwania programu.</a:t>
                      </a: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Wymiana doświadczeń i współpraca z innymi szkołami realizującymi program „Wars i Sawa”.</a:t>
                      </a: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- Nawiązanie współpracy i wymiany doświadczeń z innymi szkołami realizującymi program „Wars i Sawa” w dzielnicy Białołęka.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- Udział w biesiadach „Warsa i Sawy”.</a:t>
                      </a: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Szkolny Zespół Wspierania Uzdolnionych i wybrani nauczyciele.</a:t>
                      </a: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Cały okres trwania programu.</a:t>
                      </a: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/>
          </a:bodyPr>
          <a:lstStyle/>
          <a:p>
            <a:r>
              <a:rPr lang="pl-PL" sz="2400" b="1" u="sng" dirty="0" smtClean="0">
                <a:latin typeface="Arial Rounded MT Bold" pitchFamily="34" charset="0"/>
              </a:rPr>
              <a:t>5. Zwiększenie zaangażowania rodziców do współpracy ze szkołą na rzecz uczniów uzdolnionych.</a:t>
            </a:r>
            <a:endParaRPr lang="pl-PL" sz="24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357159" y="1285860"/>
          <a:ext cx="8501122" cy="5180084"/>
        </p:xfrm>
        <a:graphic>
          <a:graphicData uri="http://schemas.openxmlformats.org/drawingml/2006/table">
            <a:tbl>
              <a:tblPr/>
              <a:tblGrid>
                <a:gridCol w="2323689"/>
                <a:gridCol w="2616226"/>
                <a:gridCol w="2355065"/>
                <a:gridCol w="1206142"/>
              </a:tblGrid>
              <a:tr h="3688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zadania</a:t>
                      </a:r>
                      <a:endParaRPr lang="pl-PL" sz="10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sposób realizacji</a:t>
                      </a:r>
                      <a:endParaRPr lang="pl-PL" sz="10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osoby zaangażowane</a:t>
                      </a:r>
                      <a:endParaRPr lang="pl-PL" sz="100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termin</a:t>
                      </a:r>
                      <a:endParaRPr lang="pl-PL" sz="100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Zapoznanie rodziców ze Szkolnym Programem Wspierania Uzdolnionych.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Przekazanie rodzicom na pierwszym zebraniu klasowym informacji na temat przyjętego do realizacji programu.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Szkolny Zespół Wspierania Uzdolnionych, wychowawcy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Początek roku szkolnego.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Włączanie rodziców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w proces identyfikacji.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Przeprowadzenie rozmów i ankiet wśród rodziców.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Szkolny Zespół Wspierania Uzdolnionych, wychowawcy i pedagog szkolny.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Początek roku szkolnego.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Doradztwo dla rodziców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uczniów uzdolnionych.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- Kierowanie na konsultacje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z pedagogiem i psychologiem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szkolnym.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- Zorganizowanie w szkole przy współpracy z poradnią psychologiczno-pedagogiczną warsztatów dla rodziców.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- Przekazanie wykazu instytucji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wspierających ucznia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uzdolnionego.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Wychowawcy,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nauczyciele przedmiotowi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Cały okres trwania programu.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Współpraca z Radą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Rodziców.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Pozyskiwanie funduszy na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nagrody, stypendia, organizację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konkursów, wyjazdów.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Dyrektor szkoły, wychowawcy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Cały okres trwania programu.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Zwiększenie udział rodziców w życiu szkoły.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Zapraszanie rodziców do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aktywnego udziału w apelach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podsumowujących, wycieczkach, uroczystościach szkolnych i zawodach sportowych.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Dyrektor szkoły, wychowawcy i organizatorzy imprez.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Cały okres trwania programu.</a:t>
                      </a: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dirty="0" smtClean="0">
                <a:latin typeface="Arial Rounded MT Bold" pitchFamily="34" charset="0"/>
              </a:rPr>
              <a:t>FORMY PRACY Z UCZNIEM UZDOLNIONYM</a:t>
            </a:r>
            <a:endParaRPr lang="pl-PL" sz="2800" dirty="0">
              <a:latin typeface="Arial Rounded MT Bold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5214974"/>
          </a:xfrm>
        </p:spPr>
        <p:txBody>
          <a:bodyPr>
            <a:noAutofit/>
          </a:bodyPr>
          <a:lstStyle/>
          <a:p>
            <a:pPr lvl="0"/>
            <a:r>
              <a:rPr lang="pl-PL" sz="1800" dirty="0" smtClean="0">
                <a:latin typeface="Arial Rounded MT Bold" pitchFamily="34" charset="0"/>
              </a:rPr>
              <a:t>rozszerzenie treści programowych,</a:t>
            </a:r>
          </a:p>
          <a:p>
            <a:pPr lvl="0"/>
            <a:r>
              <a:rPr lang="pl-PL" sz="1800" dirty="0" smtClean="0">
                <a:latin typeface="Arial Rounded MT Bold" pitchFamily="34" charset="0"/>
              </a:rPr>
              <a:t>indywidualizację pracy na lekcji,</a:t>
            </a:r>
          </a:p>
          <a:p>
            <a:pPr lvl="0"/>
            <a:r>
              <a:rPr lang="pl-PL" sz="1800" dirty="0" smtClean="0">
                <a:latin typeface="Arial Rounded MT Bold" pitchFamily="34" charset="0"/>
              </a:rPr>
              <a:t>stosowanie IPN, ITN i promocji do klasy programowo wyższej,</a:t>
            </a:r>
          </a:p>
          <a:p>
            <a:pPr lvl="0"/>
            <a:r>
              <a:rPr lang="pl-PL" sz="1800" dirty="0" smtClean="0">
                <a:latin typeface="Arial Rounded MT Bold" pitchFamily="34" charset="0"/>
              </a:rPr>
              <a:t>zwiększanie wymagań,</a:t>
            </a:r>
          </a:p>
          <a:p>
            <a:pPr lvl="0"/>
            <a:r>
              <a:rPr lang="pl-PL" sz="1800" dirty="0" smtClean="0">
                <a:latin typeface="Arial Rounded MT Bold" pitchFamily="34" charset="0"/>
              </a:rPr>
              <a:t>tworzenie uczniom uzdolnionym zadań dodatkowych o większej skali trudności, </a:t>
            </a:r>
          </a:p>
          <a:p>
            <a:pPr lvl="0"/>
            <a:r>
              <a:rPr lang="pl-PL" sz="1800" dirty="0" smtClean="0">
                <a:latin typeface="Arial Rounded MT Bold" pitchFamily="34" charset="0"/>
              </a:rPr>
              <a:t>konsultacje z różnych przedmiotów i przygotowanie do konkursów,</a:t>
            </a:r>
          </a:p>
          <a:p>
            <a:pPr lvl="0"/>
            <a:r>
              <a:rPr lang="pl-PL" sz="1800" dirty="0" smtClean="0">
                <a:latin typeface="Arial Rounded MT Bold" pitchFamily="34" charset="0"/>
              </a:rPr>
              <a:t>atrakcyjne zajęcia pozalekcyjne,</a:t>
            </a:r>
          </a:p>
          <a:p>
            <a:pPr lvl="0"/>
            <a:r>
              <a:rPr lang="pl-PL" sz="1800" dirty="0" smtClean="0">
                <a:latin typeface="Arial Rounded MT Bold" pitchFamily="34" charset="0"/>
              </a:rPr>
              <a:t>szeroką ofertę konkursów, olimpiad i zawodów,</a:t>
            </a:r>
          </a:p>
          <a:p>
            <a:pPr lvl="0"/>
            <a:r>
              <a:rPr lang="pl-PL" sz="1800" dirty="0" smtClean="0">
                <a:latin typeface="Arial Rounded MT Bold" pitchFamily="34" charset="0"/>
              </a:rPr>
              <a:t>aktywny Samorząd Uczniowski i wolontariat, </a:t>
            </a:r>
          </a:p>
          <a:p>
            <a:pPr lvl="0"/>
            <a:r>
              <a:rPr lang="pl-PL" sz="1800" dirty="0" smtClean="0">
                <a:latin typeface="Arial Rounded MT Bold" pitchFamily="34" charset="0"/>
              </a:rPr>
              <a:t>udział w programach edukacyjnych w ramach współpracy szkoły z instytucjami zewnętrznymi, </a:t>
            </a:r>
          </a:p>
          <a:p>
            <a:pPr lvl="0"/>
            <a:r>
              <a:rPr lang="pl-PL" sz="1800" dirty="0" smtClean="0">
                <a:latin typeface="Arial Rounded MT Bold" pitchFamily="34" charset="0"/>
              </a:rPr>
              <a:t>wycieczki tematyczne dla grup uczniów uzdolnionych,</a:t>
            </a:r>
          </a:p>
          <a:p>
            <a:pPr lvl="0"/>
            <a:r>
              <a:rPr lang="pl-PL" sz="1800" dirty="0" smtClean="0">
                <a:latin typeface="Arial Rounded MT Bold" pitchFamily="34" charset="0"/>
              </a:rPr>
              <a:t>cykliczne imprezy szkolne nakierowane na ucznia uzdolnionego – </a:t>
            </a:r>
            <a:r>
              <a:rPr lang="pl-PL" sz="1800" i="1" dirty="0" smtClean="0">
                <a:latin typeface="Arial Rounded MT Bold" pitchFamily="34" charset="0"/>
              </a:rPr>
              <a:t>„Mam talent”</a:t>
            </a:r>
            <a:endParaRPr lang="pl-PL" sz="1800" dirty="0" smtClean="0">
              <a:latin typeface="Arial Rounded MT Bold" pitchFamily="34" charset="0"/>
            </a:endParaRPr>
          </a:p>
          <a:p>
            <a:pPr lvl="0"/>
            <a:r>
              <a:rPr lang="pl-PL" sz="1800" dirty="0" smtClean="0">
                <a:latin typeface="Arial Rounded MT Bold" pitchFamily="34" charset="0"/>
              </a:rPr>
              <a:t>wsparcie psychologiczno-pedagogiczne,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pl-PL" sz="3600" b="1" dirty="0" smtClean="0">
                <a:latin typeface="Arial Rounded MT Bold" pitchFamily="34" charset="0"/>
              </a:rPr>
              <a:t>MOTYWOWANIE:</a:t>
            </a:r>
            <a:r>
              <a:rPr lang="pl-PL" b="1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pl-PL" dirty="0" smtClean="0">
                <a:latin typeface="Arial Rounded MT Bold" pitchFamily="34" charset="0"/>
              </a:rPr>
              <a:t>stosowanie różnorodnych, ciekawych metod, form pracy oraz środków dydaktycznych, 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zachęcanie do szukania rozwiązań i odpowiedzi, 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ustna pochwała na lekcji, 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pochwała na forum szkoły, 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nagradzanie uczniów zgodnie z WSO, 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przyznawanie dyplomów, nagród np. książkowych, 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stypendia za wyniki w nauce, 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okazywanie zainteresowania problemami ucznia, 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uruchamianie ciekawości poznawczej, 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wskazywanie dalszej drogi rozwoju. 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zainteresowanie ucznia zadaniem, problemem, 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umożliwianie prezentowania własnych poglądów, wyrażanie opinii, wyciąganie wniosków, 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zachęcanie do korzystania z różnych źródeł wiedzy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latin typeface="Arial Rounded MT Bold" pitchFamily="34" charset="0"/>
              </a:rPr>
              <a:t>SPOSOBY NAGRADZANIA I PROMOWANIA:</a:t>
            </a:r>
            <a:endParaRPr lang="pl-PL" sz="2800" dirty="0">
              <a:latin typeface="Arial Rounded MT Bold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35785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pl-PL" sz="3600" dirty="0" smtClean="0">
                <a:latin typeface="Arial Rounded MT Bold" pitchFamily="34" charset="0"/>
              </a:rPr>
              <a:t>listy pochwalne dla rodziców,</a:t>
            </a:r>
          </a:p>
          <a:p>
            <a:pPr lvl="0"/>
            <a:r>
              <a:rPr lang="pl-PL" sz="3600" dirty="0" smtClean="0">
                <a:latin typeface="Arial Rounded MT Bold" pitchFamily="34" charset="0"/>
              </a:rPr>
              <a:t>podniesienie oceny semestralnej i rocznej z przedmiotu,</a:t>
            </a:r>
          </a:p>
          <a:p>
            <a:pPr lvl="0"/>
            <a:r>
              <a:rPr lang="pl-PL" sz="3600" dirty="0" smtClean="0">
                <a:latin typeface="Arial Rounded MT Bold" pitchFamily="34" charset="0"/>
              </a:rPr>
              <a:t>przyznawanie nagród, dyplomów i wyróżnień,</a:t>
            </a:r>
          </a:p>
          <a:p>
            <a:pPr lvl="0"/>
            <a:r>
              <a:rPr lang="pl-PL" sz="3600" dirty="0" smtClean="0">
                <a:latin typeface="Arial Rounded MT Bold" pitchFamily="34" charset="0"/>
              </a:rPr>
              <a:t>przyznawanie tytułu Uczeń Roku,</a:t>
            </a:r>
          </a:p>
          <a:p>
            <a:pPr lvl="0"/>
            <a:r>
              <a:rPr lang="pl-PL" sz="3600" dirty="0" smtClean="0">
                <a:latin typeface="Arial Rounded MT Bold" pitchFamily="34" charset="0"/>
              </a:rPr>
              <a:t>wystawy prac,</a:t>
            </a:r>
          </a:p>
          <a:p>
            <a:pPr lvl="0"/>
            <a:r>
              <a:rPr lang="pl-PL" sz="3600" dirty="0" smtClean="0">
                <a:latin typeface="Arial Rounded MT Bold" pitchFamily="34" charset="0"/>
              </a:rPr>
              <a:t>zamieszczanie prac i dyplomów na ścianach oraz w gablotach,</a:t>
            </a:r>
          </a:p>
          <a:p>
            <a:pPr lvl="0"/>
            <a:r>
              <a:rPr lang="pl-PL" sz="3600" dirty="0" smtClean="0">
                <a:latin typeface="Arial Rounded MT Bold" pitchFamily="34" charset="0"/>
              </a:rPr>
              <a:t>prezentowanie osiągnięć uczniów podczas zebrań z rodzicami, </a:t>
            </a:r>
          </a:p>
          <a:p>
            <a:pPr lvl="0"/>
            <a:r>
              <a:rPr lang="pl-PL" sz="3600" dirty="0" smtClean="0">
                <a:latin typeface="Arial Rounded MT Bold" pitchFamily="34" charset="0"/>
              </a:rPr>
              <a:t>prezentowanie osiągnięć uczniów w gazetce szkolnej, na tablicy ogłoszeń, na stronie internetowej szkoły, na łamach lokalnej gazety, </a:t>
            </a:r>
          </a:p>
          <a:p>
            <a:pPr lvl="0"/>
            <a:r>
              <a:rPr lang="pl-PL" sz="3600" dirty="0" smtClean="0">
                <a:latin typeface="Arial Rounded MT Bold" pitchFamily="34" charset="0"/>
              </a:rPr>
              <a:t>prezentacja osiągnięć podczas uroczystości szkolnych, </a:t>
            </a:r>
          </a:p>
          <a:p>
            <a:pPr lvl="0"/>
            <a:r>
              <a:rPr lang="pl-PL" sz="3600" dirty="0" smtClean="0">
                <a:latin typeface="Arial Rounded MT Bold" pitchFamily="34" charset="0"/>
              </a:rPr>
              <a:t>umożliwianie prezentacji pracy ucznia w klasie lub na szkolnej debacie, np. w formie prezentacji multimedialnej, </a:t>
            </a:r>
          </a:p>
          <a:p>
            <a:pPr lvl="0"/>
            <a:r>
              <a:rPr lang="pl-PL" sz="3600" dirty="0" smtClean="0">
                <a:latin typeface="Arial Rounded MT Bold" pitchFamily="34" charset="0"/>
              </a:rPr>
              <a:t>zamieszczanie nazwisk uczniów uzdolnionych w kronice szkoły, </a:t>
            </a:r>
          </a:p>
          <a:p>
            <a:pPr lvl="0"/>
            <a:r>
              <a:rPr lang="pl-PL" sz="3600" dirty="0" smtClean="0">
                <a:latin typeface="Arial Rounded MT Bold" pitchFamily="34" charset="0"/>
              </a:rPr>
              <a:t>informowanie rodziców o osiągnięciach uczniów, </a:t>
            </a:r>
          </a:p>
          <a:p>
            <a:pPr lvl="0"/>
            <a:r>
              <a:rPr lang="pl-PL" sz="3600" dirty="0" smtClean="0">
                <a:latin typeface="Arial Rounded MT Bold" pitchFamily="34" charset="0"/>
              </a:rPr>
              <a:t>prezentacja osiągnięć uczniów w innych placówkach, instytucjach, </a:t>
            </a:r>
          </a:p>
          <a:p>
            <a:pPr lvl="0"/>
            <a:r>
              <a:rPr lang="pl-PL" sz="3600" dirty="0" smtClean="0">
                <a:latin typeface="Arial Rounded MT Bold" pitchFamily="34" charset="0"/>
              </a:rPr>
              <a:t>prezentacja osiągnięć uczniów podczas dni otwartych.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>
                <a:latin typeface="Arial Rounded MT Bold" pitchFamily="34" charset="0"/>
              </a:rPr>
              <a:t>DOKUMENTOWANIE OSIĄGNIĘĆ I REJESTRACJA UCZNIÓW UZDOLNIONYCH</a:t>
            </a:r>
            <a:endParaRPr lang="pl-PL" sz="2800" dirty="0">
              <a:latin typeface="Arial Rounded MT Bold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pl-PL" dirty="0" smtClean="0">
                <a:latin typeface="Arial Rounded MT Bold" pitchFamily="34" charset="0"/>
              </a:rPr>
              <a:t>Prezentacja Ucznia Uzdolnionego – uczniowie opracują przy pomocy mentora/tutora i rodziców prezentację multimedialną, która będzie ukazywać ich talent, osiągane sukcesy, zdolności i pasje. Może ona zawierać krótkie filmiki, zdjęcia dyplomów czy prac ucznia. Najlepsze prezentacje zostaną pokazane podczas apelu podsumowującego lub dnia otwartego oraz na stronie szkoły.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Szkolny Rejestr Uczniów Uzdolnionych – dokumentacja prowadzona przez lidera Szkolnego Zespołu Wspierania Uzdolnionych zawierająca kartę obserwacji ucznia, w tym wyniki konkursów i inne szczególne uzdolnienia.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pl-PL" sz="3600" dirty="0" smtClean="0">
                <a:latin typeface="Arial Rounded MT Bold" pitchFamily="34" charset="0"/>
              </a:rPr>
              <a:t>ZADANIA DYREKTORA SZKOŁY:</a:t>
            </a:r>
            <a:endParaRPr lang="pl-PL" sz="3600" dirty="0">
              <a:latin typeface="Arial Rounded MT Bold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071522"/>
            <a:ext cx="8229600" cy="5786478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pl-PL" sz="4300" dirty="0" smtClean="0">
                <a:latin typeface="Arial Rounded MT Bold" pitchFamily="34" charset="0"/>
              </a:rPr>
              <a:t>Współpraca z organem prowadzącym i nadzorującym szkołę w zakresie planowania działań rozwijających zdolności i talenty uczniów.</a:t>
            </a:r>
          </a:p>
          <a:p>
            <a:pPr lvl="0"/>
            <a:r>
              <a:rPr lang="pl-PL" sz="4300" dirty="0" smtClean="0">
                <a:latin typeface="Arial Rounded MT Bold" pitchFamily="34" charset="0"/>
              </a:rPr>
              <a:t>Opracowanie arkusza organizacji pracy szkoły z uwzględnieniem zajęć pozalekcyjnych, kół zainteresowań, ITN, opieki nad wybitnymi uczniami, indywidualnych konsultacji, możliwości podjęcia współpracy z różnymi instytucjami prowadzącymi działalność edukacyjną.</a:t>
            </a:r>
          </a:p>
          <a:p>
            <a:pPr lvl="0"/>
            <a:r>
              <a:rPr lang="pl-PL" sz="4300" dirty="0" smtClean="0">
                <a:latin typeface="Arial Rounded MT Bold" pitchFamily="34" charset="0"/>
              </a:rPr>
              <a:t>Przyznawanie i realizowanie IPN i ITN oraz promocji do klasy programowo wyższej.</a:t>
            </a:r>
          </a:p>
          <a:p>
            <a:pPr lvl="0"/>
            <a:r>
              <a:rPr lang="pl-PL" sz="4300" dirty="0" smtClean="0">
                <a:latin typeface="Arial Rounded MT Bold" pitchFamily="34" charset="0"/>
              </a:rPr>
              <a:t>Przedstawienie oferty szkolnych zajęć pozalekcyjnych i informacji o ogólnopolskiej ofercie stypendialnej na tablicy ogłoszeń i stronie internetowej szkoły.</a:t>
            </a:r>
          </a:p>
          <a:p>
            <a:pPr lvl="0"/>
            <a:r>
              <a:rPr lang="pl-PL" sz="4300" dirty="0" smtClean="0">
                <a:latin typeface="Arial Rounded MT Bold" pitchFamily="34" charset="0"/>
              </a:rPr>
              <a:t>Przedstawienie oferty konkursów, olimpiad, zawodów organizowanych przez szkołę i instytucje zewnętrzne na tablicy ogłoszeń i stronie internetowej szkoły.</a:t>
            </a:r>
          </a:p>
          <a:p>
            <a:pPr lvl="0"/>
            <a:r>
              <a:rPr lang="pl-PL" sz="4300" dirty="0" smtClean="0">
                <a:latin typeface="Arial Rounded MT Bold" pitchFamily="34" charset="0"/>
              </a:rPr>
              <a:t>Prezentowanie osiągnięć uczniów uzdolnionych na stronie internetowej szkoły i na łamach lokalnej prasy.</a:t>
            </a:r>
          </a:p>
          <a:p>
            <a:pPr lvl="0"/>
            <a:r>
              <a:rPr lang="pl-PL" sz="4300" dirty="0" smtClean="0">
                <a:latin typeface="Arial Rounded MT Bold" pitchFamily="34" charset="0"/>
              </a:rPr>
              <a:t>Stwarzanie nauczycielowi możliwości pogłębiania swojej wiedzy w zakresie pracy z uczniem uzdolnionym poprzez planowanie szkoleń Rady Pedagogicznej dotyczących pracy z uczniem uzdolnionym i kierowanie nauczycieli na szkolenia zewnętrzne.</a:t>
            </a:r>
          </a:p>
          <a:p>
            <a:pPr lvl="0"/>
            <a:r>
              <a:rPr lang="pl-PL" sz="4300" dirty="0" smtClean="0">
                <a:latin typeface="Arial Rounded MT Bold" pitchFamily="34" charset="0"/>
              </a:rPr>
              <a:t>Inicjowanie i wspieranie przedsięwzięć edukacyjnych, innowacji wzbogacających ofertę dydaktyczną szkoły.</a:t>
            </a:r>
          </a:p>
          <a:p>
            <a:pPr lvl="0"/>
            <a:r>
              <a:rPr lang="pl-PL" sz="4300" dirty="0" smtClean="0">
                <a:latin typeface="Arial Rounded MT Bold" pitchFamily="34" charset="0"/>
              </a:rPr>
              <a:t>Współpraca z Radą Rodziców w kwestii wypracowania szkolnej formuły wspierania uczniów uzdolnionych.</a:t>
            </a:r>
          </a:p>
          <a:p>
            <a:pPr lvl="0"/>
            <a:r>
              <a:rPr lang="pl-PL" sz="4300" dirty="0" smtClean="0">
                <a:latin typeface="Arial Rounded MT Bold" pitchFamily="34" charset="0"/>
              </a:rPr>
              <a:t>Współpraca ze środowiskiem lokalnym, władzami lokalnymi i organizacjami wspomagającymi szkołę w działaniach skierowanych na wspieranie uzdolnień i zainteresowań uczniów. Pomoc w pozyskiwaniu funduszy na rzecz pracy z uczniami uzdolnionymi.</a:t>
            </a:r>
          </a:p>
          <a:p>
            <a:pPr lvl="0"/>
            <a:r>
              <a:rPr lang="pl-PL" sz="4300" dirty="0" smtClean="0">
                <a:latin typeface="Arial Rounded MT Bold" pitchFamily="34" charset="0"/>
              </a:rPr>
              <a:t>Promowanie osiągnięć uczniów uzdolnionych w dzielnicy, na terenie m.st. Warszawy, a nawet na obszarze całego kraju.</a:t>
            </a:r>
          </a:p>
          <a:p>
            <a:pPr lvl="0"/>
            <a:r>
              <a:rPr lang="pl-PL" sz="4300" dirty="0" smtClean="0">
                <a:latin typeface="Arial Rounded MT Bold" pitchFamily="34" charset="0"/>
              </a:rPr>
              <a:t>Promowanie nauczycieli podejmujących pracę z uczniami uzdolnionymi osiągającymi wyróżniające efekty swojego działania (np. przez zwiększenie dodatku motywacyjnego, przyznanie nagrody, wystosowanie listu gratulacyjnego</a:t>
            </a:r>
            <a:r>
              <a:rPr lang="pl-PL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 Rounded MT Bold" pitchFamily="34" charset="0"/>
              </a:rPr>
              <a:t>Czym jest „Wars i Sawa”?</a:t>
            </a:r>
            <a:endParaRPr lang="pl-PL" dirty="0">
              <a:latin typeface="Arial Rounded MT Bold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469742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>
                <a:latin typeface="Arial Rounded MT Bold" pitchFamily="34" charset="0"/>
              </a:rPr>
              <a:t>    </a:t>
            </a:r>
            <a:r>
              <a:rPr lang="pl-PL" sz="3300" b="1" dirty="0" smtClean="0">
                <a:latin typeface="Arial Rounded MT Bold" pitchFamily="34" charset="0"/>
              </a:rPr>
              <a:t>Certyfikat Prezydenta m.st. Warszawy WARS i SAWA</a:t>
            </a:r>
            <a:r>
              <a:rPr lang="pl-PL" sz="3300" dirty="0" smtClean="0">
                <a:latin typeface="Arial Rounded MT Bold" pitchFamily="34" charset="0"/>
              </a:rPr>
              <a:t>. Głównym celem przyznawania Certyfikatu WARS i SAWA jest potwierdzanie osiągnięcia przez szkołę określonego, pożądanego standardu pracy w obszarze wspierania uczniów uzdolnionych. Podstawowym założeniem jest teza, </a:t>
            </a:r>
            <a:r>
              <a:rPr lang="pl-PL" sz="3300" b="1" dirty="0" smtClean="0">
                <a:latin typeface="Arial Rounded MT Bold" pitchFamily="34" charset="0"/>
              </a:rPr>
              <a:t>iż uczniowie posiadają różnorodne uzdolnienia, a szkoła jest miejscem ich identyfikacji i planowego rozwoju</a:t>
            </a:r>
            <a:r>
              <a:rPr lang="pl-PL" sz="3300" dirty="0" smtClean="0"/>
              <a:t>. </a:t>
            </a:r>
            <a:endParaRPr lang="pl-PL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latin typeface="Arial Rounded MT Bold" pitchFamily="34" charset="0"/>
              </a:rPr>
              <a:t>ZADANIA LIDERA SZKOLNEGO ZESPOŁU WSPIERANIA UZDOLNIONYCH</a:t>
            </a:r>
            <a:endParaRPr lang="pl-PL" sz="2800" dirty="0">
              <a:latin typeface="Arial Rounded MT Bold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pl-PL" sz="2900" dirty="0" smtClean="0">
                <a:latin typeface="Arial Rounded MT Bold" pitchFamily="34" charset="0"/>
              </a:rPr>
              <a:t>Koordynowanie działań Zespołu Wspierania Uzdolnień,</a:t>
            </a:r>
          </a:p>
          <a:p>
            <a:pPr lvl="0"/>
            <a:r>
              <a:rPr lang="pl-PL" sz="2900" dirty="0" smtClean="0">
                <a:latin typeface="Arial Rounded MT Bold" pitchFamily="34" charset="0"/>
              </a:rPr>
              <a:t>Przedstawienie Radzie Pedagogicznej i Radzie Rodziców Szkolnego Programu Wspierania Uzdolnionych,</a:t>
            </a:r>
          </a:p>
          <a:p>
            <a:r>
              <a:rPr lang="pl-PL" sz="2900" dirty="0" smtClean="0">
                <a:latin typeface="Arial Rounded MT Bold" pitchFamily="34" charset="0"/>
              </a:rPr>
              <a:t>Zbieranie i przechowywanie informacji na temat uczniów uzdolnionych - Stworzenie Szkolnego Rejestru Uczniów Uzdolnionych,</a:t>
            </a:r>
          </a:p>
          <a:p>
            <a:pPr lvl="0"/>
            <a:r>
              <a:rPr lang="pl-PL" sz="2900" dirty="0" smtClean="0">
                <a:latin typeface="Arial Rounded MT Bold" pitchFamily="34" charset="0"/>
              </a:rPr>
              <a:t>Propagowanie wśród grona pedagogicznego idei wspierania uzdolnień uczniów,</a:t>
            </a:r>
          </a:p>
          <a:p>
            <a:pPr lvl="0"/>
            <a:r>
              <a:rPr lang="pl-PL" sz="2900" dirty="0" smtClean="0">
                <a:latin typeface="Arial Rounded MT Bold" pitchFamily="34" charset="0"/>
              </a:rPr>
              <a:t>Udział w szkoleniach dotyczących pracy z uczniem uzdolnionym i dzielenie się zdobytą wiedzą,</a:t>
            </a:r>
          </a:p>
          <a:p>
            <a:pPr lvl="0"/>
            <a:r>
              <a:rPr lang="pl-PL" sz="2900" dirty="0" smtClean="0">
                <a:latin typeface="Arial Rounded MT Bold" pitchFamily="34" charset="0"/>
              </a:rPr>
              <a:t>Wymiana doświadczeń z liderami i członkami zespołów wspierania uzdolnionych w innych szkołach uczestniczących w projekcie „Wars i Sawa”,</a:t>
            </a:r>
          </a:p>
          <a:p>
            <a:pPr lvl="0"/>
            <a:r>
              <a:rPr lang="pl-PL" sz="2900" dirty="0" smtClean="0">
                <a:latin typeface="Arial Rounded MT Bold" pitchFamily="34" charset="0"/>
              </a:rPr>
              <a:t>Monitoring i ewaluacja realizacji Szkolnego Programu Wspierania Uzdolnionych.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dirty="0" smtClean="0">
                <a:latin typeface="Arial Rounded MT Bold" pitchFamily="34" charset="0"/>
              </a:rPr>
              <a:t>ZADANIA SZKOLNEGO ZESPOŁU WSPIERANIA UZDOLNIONYCH</a:t>
            </a:r>
            <a:endParaRPr lang="pl-PL" sz="3200" dirty="0">
              <a:latin typeface="Arial Rounded MT Bold" pitchFamily="34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Autofit/>
          </a:bodyPr>
          <a:lstStyle/>
          <a:p>
            <a:pPr lvl="0"/>
            <a:r>
              <a:rPr lang="pl-PL" sz="1600" dirty="0" smtClean="0">
                <a:latin typeface="Arial Rounded MT Bold" pitchFamily="34" charset="0"/>
              </a:rPr>
              <a:t>Opracowanie Szkolnego Programu Wpierania Uzdolnionych,</a:t>
            </a:r>
          </a:p>
          <a:p>
            <a:pPr lvl="0"/>
            <a:r>
              <a:rPr lang="pl-PL" sz="1600" dirty="0" smtClean="0">
                <a:latin typeface="Arial Rounded MT Bold" pitchFamily="34" charset="0"/>
              </a:rPr>
              <a:t>Opracowanie narzędzi służących identyfikacji uczniów uzdolnionych, diagnozie uzdolnień oraz rejestrowaniu postępów i osiągnięć uczniów,</a:t>
            </a:r>
          </a:p>
          <a:p>
            <a:pPr lvl="0"/>
            <a:r>
              <a:rPr lang="pl-PL" sz="1600" dirty="0" smtClean="0">
                <a:latin typeface="Arial Rounded MT Bold" pitchFamily="34" charset="0"/>
              </a:rPr>
              <a:t>Identyfikacja uzdolnień i indywidualnego stylu uczenia się ucznia,</a:t>
            </a:r>
          </a:p>
          <a:p>
            <a:pPr lvl="0"/>
            <a:r>
              <a:rPr lang="pl-PL" sz="1600" dirty="0" smtClean="0">
                <a:latin typeface="Arial Rounded MT Bold" pitchFamily="34" charset="0"/>
              </a:rPr>
              <a:t>Przydzielanie mentorów/tutorów wspierających indywidualny rozwój ucznia spośród pracowników szkoły lub spoza niej,</a:t>
            </a:r>
          </a:p>
          <a:p>
            <a:pPr lvl="0"/>
            <a:r>
              <a:rPr lang="pl-PL" sz="1600" dirty="0" smtClean="0">
                <a:latin typeface="Arial Rounded MT Bold" pitchFamily="34" charset="0"/>
              </a:rPr>
              <a:t>Przyznawanie i realizowanie IPN i ITN oraz promocji do klasy programowo wyższej.</a:t>
            </a:r>
          </a:p>
          <a:p>
            <a:pPr lvl="0"/>
            <a:r>
              <a:rPr lang="pl-PL" sz="1600" dirty="0" smtClean="0">
                <a:latin typeface="Arial Rounded MT Bold" pitchFamily="34" charset="0"/>
              </a:rPr>
              <a:t>Typowanie uczniów do stypendiów naukowych i informowanie ich o ogólnopolskiej ofercie stypendialnej.</a:t>
            </a:r>
          </a:p>
          <a:p>
            <a:pPr lvl="0"/>
            <a:r>
              <a:rPr lang="pl-PL" sz="1600" dirty="0" smtClean="0">
                <a:latin typeface="Arial Rounded MT Bold" pitchFamily="34" charset="0"/>
              </a:rPr>
              <a:t>Promowanie uczniów uzdolnionych w szkole i poza nią,</a:t>
            </a:r>
          </a:p>
          <a:p>
            <a:pPr lvl="0"/>
            <a:r>
              <a:rPr lang="pl-PL" sz="1600" dirty="0" smtClean="0">
                <a:latin typeface="Arial Rounded MT Bold" pitchFamily="34" charset="0"/>
              </a:rPr>
              <a:t>Włączenie do współpracy wychowawców, pedagoga, psychologa szkolnego, pracowników biblioteki oraz innych nauczycieli, którzy obejmą indywidualną opieką pedagogiczną i psychologiczną uczniów uzdolnionych,</a:t>
            </a:r>
          </a:p>
          <a:p>
            <a:pPr lvl="0"/>
            <a:r>
              <a:rPr lang="pl-PL" sz="1600" dirty="0" smtClean="0">
                <a:latin typeface="Arial Rounded MT Bold" pitchFamily="34" charset="0"/>
              </a:rPr>
              <a:t>Ewaluacja trafności podjętych działań w celu poprawy adekwatności zajęć pozalekcyjnych do indywidualnych potrzeb i zainteresowań uczniów uzdolnionych.</a:t>
            </a:r>
          </a:p>
          <a:p>
            <a:pPr lvl="0"/>
            <a:r>
              <a:rPr lang="pl-PL" sz="1600" dirty="0" smtClean="0">
                <a:latin typeface="Arial Rounded MT Bold" pitchFamily="34" charset="0"/>
              </a:rPr>
              <a:t>Nawiązanie współpracy i wymiany doświadczeń z innymi szkołami realizującymi program „Wars i Sawa” w dzielnicy Białołęka.</a:t>
            </a:r>
          </a:p>
          <a:p>
            <a:pPr lvl="0"/>
            <a:r>
              <a:rPr lang="pl-PL" sz="1600" dirty="0" smtClean="0">
                <a:latin typeface="Arial Rounded MT Bold" pitchFamily="34" charset="0"/>
              </a:rPr>
              <a:t>Udział w biesiadach „Warsa i Sawy”.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548680"/>
          </a:xfrm>
        </p:spPr>
        <p:txBody>
          <a:bodyPr>
            <a:normAutofit fontScale="90000"/>
          </a:bodyPr>
          <a:lstStyle/>
          <a:p>
            <a:r>
              <a:rPr lang="pl-PL" sz="4000" b="1" dirty="0" smtClean="0">
                <a:solidFill>
                  <a:srgbClr val="00B050"/>
                </a:solidFill>
                <a:latin typeface="Arial Rounded MT Bold" pitchFamily="34" charset="0"/>
              </a:rPr>
              <a:t>SZWU</a:t>
            </a:r>
            <a:endParaRPr lang="pl-PL" sz="4000" b="1" dirty="0">
              <a:solidFill>
                <a:srgbClr val="00B050"/>
              </a:solidFill>
              <a:latin typeface="Arial Rounded MT Bold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23528" y="620688"/>
          <a:ext cx="8568952" cy="6012488"/>
        </p:xfrm>
        <a:graphic>
          <a:graphicData uri="http://schemas.openxmlformats.org/drawingml/2006/table">
            <a:tbl>
              <a:tblPr/>
              <a:tblGrid>
                <a:gridCol w="2808313"/>
                <a:gridCol w="3235859"/>
                <a:gridCol w="2524780"/>
              </a:tblGrid>
              <a:tr h="612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Grzegorz Pasieka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humanistyczny</a:t>
                      </a:r>
                      <a:r>
                        <a:rPr lang="pl-PL" b="1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,</a:t>
                      </a:r>
                      <a:r>
                        <a:rPr lang="pl-PL" b="1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monitoring, ewaluacja</a:t>
                      </a:r>
                      <a:endParaRPr lang="pl-PL" b="1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Historia; Lider zespołu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Radosław Malinowski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matematyczno-logiczny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Matematyka; Zastępca lidera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Edyta Mierzwa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identyfikacja,</a:t>
                      </a:r>
                      <a:r>
                        <a:rPr lang="pl-PL" sz="1800" b="1" baseline="0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współpraca z rodzicami</a:t>
                      </a:r>
                      <a:endParaRPr lang="pl-PL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Pedagog szkolny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Jolanta Suska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identyfikacja,</a:t>
                      </a:r>
                      <a:r>
                        <a:rPr lang="pl-PL" sz="1800" b="1" baseline="0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współpraca z rodzicami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Psycholog szkolny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Andrzej Smoliński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matematyczno-logiczny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Informatyka; Edukator Technologii Informatycznej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Anna Pietraszek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b="1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społeczny, sportowy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Wychowanie </a:t>
                      </a:r>
                      <a:r>
                        <a:rPr lang="pl-PL" sz="14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fizyczne,</a:t>
                      </a:r>
                      <a:r>
                        <a:rPr lang="pl-PL" sz="1400" b="1" baseline="0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4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Samorząd Szkolny</a:t>
                      </a:r>
                      <a:endParaRPr lang="pl-PL" sz="14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Izabela </a:t>
                      </a:r>
                      <a:r>
                        <a:rPr lang="pl-PL" sz="1800" b="1" dirty="0" err="1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Majstruk</a:t>
                      </a:r>
                      <a:endParaRPr lang="pl-PL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przyrodniczy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Przyroda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Anna Mosakowska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wyszukiwanie informacji</a:t>
                      </a:r>
                      <a:endParaRPr lang="pl-PL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Bibliotekarz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Krystyna Kowal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wieloraki</a:t>
                      </a:r>
                      <a:endParaRPr lang="pl-PL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Świetlica szkolna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Jolanta </a:t>
                      </a:r>
                      <a:r>
                        <a:rPr lang="pl-PL" sz="1800" b="1" dirty="0" err="1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Spodar</a:t>
                      </a:r>
                      <a:endParaRPr lang="pl-PL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identyfikacja uzdolnień</a:t>
                      </a:r>
                      <a:endParaRPr lang="pl-PL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Edukacja Wczesnoszkolna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Joanna Kołodziejska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humanistyczny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Język polski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Milena Bida</a:t>
                      </a:r>
                      <a:endParaRPr lang="pl-PL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językowy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Język angielski</a:t>
                      </a:r>
                      <a:endParaRPr lang="pl-PL" sz="14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Ewa </a:t>
                      </a:r>
                      <a:r>
                        <a:rPr lang="pl-PL" sz="1800" b="1" dirty="0" err="1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Saulewicz</a:t>
                      </a:r>
                      <a:r>
                        <a:rPr lang="pl-P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, Zuzanna Książkiewicz</a:t>
                      </a:r>
                      <a:endParaRPr lang="pl-PL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artystyczny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Muzyka,</a:t>
                      </a:r>
                      <a:r>
                        <a:rPr lang="pl-PL" sz="1400" b="1" baseline="0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 Plastyka</a:t>
                      </a:r>
                      <a:endParaRPr lang="pl-PL" sz="14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pl-PL" sz="3600" dirty="0" smtClean="0">
                <a:latin typeface="Arial Rounded MT Bold" pitchFamily="34" charset="0"/>
              </a:rPr>
              <a:t>ZADANIA OPIEKUNÓW UCZNIÓW UZDOLNIONYCH</a:t>
            </a:r>
            <a:endParaRPr lang="pl-PL" sz="3600" dirty="0">
              <a:latin typeface="Arial Rounded MT Bold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911741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pl-PL" dirty="0" smtClean="0">
                <a:latin typeface="Arial Rounded MT Bold" pitchFamily="34" charset="0"/>
              </a:rPr>
              <a:t>Opracowanie indywidualnego planu pracy z uczniem uzdolnionym IPN/ ITN z udziałem ucznia i rodzica/ prawnego opiekuna.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Dostosowanie form i metod pracy z uczniem uzdolnionym do preferowanego przez dziecko stylu uczenia się i jego profilu dominacji.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Wdrożenie indywidualnego planu pracy z uczniem uzdolnionym, IPN lub ITN.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Pełnienie roli mentora/tutora i wspieranie ucznia w rozwijaniu uzdolnień.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Współpraca z wychowawcą ucznia, pedagogiem, psychologiem, innymi nauczycielami ucznia oraz jego rodzicami w celu zapewnienia mu harmonijnego rozwoju umysłowego i psychofizycznego.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Zachęcanie i przygotowanie ucznia do udziału w konkursach, zawodach, turniejach, itp.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Przekazywanie wychowawcy, nauczycielowi przedmiotu, dyrekcji szkoły i rodzicom informacji o uzyskanych osiągnięciach ucznia uzdolnionego.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Występowanie o przyznanie nagród i stypendiów dla ucznia zdolnego.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Pomoc w tworzeniu Prezentacji Ucznia Uzdolnionego.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pl-PL" sz="3200" dirty="0" smtClean="0">
                <a:latin typeface="Arial Rounded MT Bold" pitchFamily="34" charset="0"/>
              </a:rPr>
              <a:t>ZADANIA NAUCZYCIELI PRZEDMIOTÓW</a:t>
            </a:r>
            <a:endParaRPr lang="pl-PL" sz="3200" dirty="0">
              <a:latin typeface="Arial Rounded MT Bold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50072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pl-PL" dirty="0" smtClean="0">
                <a:latin typeface="Arial Rounded MT Bold" pitchFamily="34" charset="0"/>
              </a:rPr>
              <a:t>Nominacja ucznia uzdolnionego.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Modyfikacja programów nauczania oraz tworzenie autorskich programów nauczania.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Opracowywanie i wdrożenie ITN i IPN.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Indywidualizowanie na zajęciach lekcyjnych i pozalekcyjnych pracy z uczniem uzdolnionym.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Aktywizacja ucznia uzdolnionego podczas zajęć dydaktycznych.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Prowadzenie zająć pozalekcyjnych na terenie szkoły.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Współpraca z opiekunem ucznia uzdolnionego.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Współpraca z Szkolnym Zespołem Wspierania Uzdolnionych, z rodzicami, pedagogiem, psychologiem szkolnym z Poradnią Psychologiczno-Pedagogiczną.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Aktywne poszukiwanie najskuteczniejszych form i metod pracy z uczniem uzdolnionym, możliwych do zastosowania w warunkach funkcjonowania szkoły i stosowanie tych metod.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Umożliwienie uzupełnienia zaległości z przedmiotu wynikłych z przyczyn niezależnych od ucznia takich, jak: udział w konkursach, zawodach itp.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pl-PL" dirty="0" smtClean="0">
                <a:latin typeface="Arial Rounded MT Bold" pitchFamily="34" charset="0"/>
              </a:rPr>
              <a:t>Przekazywanie na bieżąco informacji o sukcesach uczniów wychowawcy klasy, opiekunowi ucznia uzdolnionego i Szkolnemu Zespołowi Wspierania Uzdolnionych.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Utrzymywanie wysokiego poziomu wymagań, wskazywanie dodatkowych źródeł wiedzy.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Zachęcanie do udziału w konkursach, zawodach, turniejach itp.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Wspieranie i motywowanie ucznia do ciągłego rozwoju.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Nawiązywanie współpracy z instytucjami społecznymi, organizacjami rządowymi i pozarządowymi prowadzącymi działalność edukacyjną, kulturalną i sportową.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Występowanie o przyznanie nagród i stypendiów dla ucznia uzdolnionego.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Udział w różnych formach szkoleniowych poświęconych pracy z uczniem uzdolnionym.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/>
          </a:bodyPr>
          <a:lstStyle/>
          <a:p>
            <a:r>
              <a:rPr lang="pl-PL" sz="4000" dirty="0" smtClean="0">
                <a:latin typeface="Arial Rounded MT Bold" pitchFamily="34" charset="0"/>
              </a:rPr>
              <a:t>ZADANIA WYCHOWAWCY</a:t>
            </a:r>
            <a:endParaRPr lang="pl-PL" sz="4000" dirty="0">
              <a:latin typeface="Arial Rounded MT Bold" pitchFamily="34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857916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pl-PL" dirty="0" smtClean="0">
                <a:latin typeface="Arial Rounded MT Bold" pitchFamily="34" charset="0"/>
              </a:rPr>
              <a:t>Nominacja ucznia uzdolnionego w klasie.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Przeprowadzenie i analiza ankiet wśród uczniów i rodziców mających na celu wyłonienie uczniów uzdolnionych.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Uzyskanie od rodziców dodatkowych informacji na temat dziecka.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Współpraca z opiekunem ucznia uzdolnionego, pedagogiem, psychologiem, innymi nauczycielami ucznia oraz jego rodzicami i Poradnia Psychologiczno-Pedagogiczną w celu zapewnienia dziecku harmonijnego rozwoju umysłowego i psychofizycznego.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Korzystanie z oferty instytucji kulturalno-oświatowych, społecznych, organizacji rządowych i pozarządowych prowadzących działalność edukacyjną, kulturalną i sportową, podczas opracowywania harmonogramu wyjść klasowych.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Złożenie wniosku o przyznanie stypendium szkolnego za wyniki w nauce i/ lub osiągnięcia sportowe.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Kształtowanie postaw akceptacji i tolerancji dla niekonwencjonalnych zachowań ucznia uzdolnionego.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Angażowanie ucznia uzdolnionego w działania klasy na takich samych prawach jak pozostałe osoby.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Wyrażanie uznania dla osiągnięć ucznia uzdolnionego i prezentacja ich na forum klasy, podczas uroczystości szkolnych, na zebraniach z rodzicami i posiedzeniach Rady Pedagogicznej.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Informowanie rodziców o możliwościach rozwijania uzdolnień dziecka poza szkołą.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39784"/>
          </a:xfrm>
        </p:spPr>
        <p:txBody>
          <a:bodyPr>
            <a:normAutofit/>
          </a:bodyPr>
          <a:lstStyle/>
          <a:p>
            <a:r>
              <a:rPr lang="pl-PL" sz="3200" dirty="0" smtClean="0">
                <a:latin typeface="Arial Rounded MT Bold" pitchFamily="34" charset="0"/>
              </a:rPr>
              <a:t>ZADANIA PEDAGOGA SZKOLNEGO</a:t>
            </a:r>
            <a:endParaRPr lang="pl-PL" sz="3200" dirty="0">
              <a:latin typeface="Arial Rounded MT Bold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71504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pl-PL" dirty="0" smtClean="0">
                <a:latin typeface="Arial Rounded MT Bold" pitchFamily="34" charset="0"/>
              </a:rPr>
              <a:t>Identyfikacja uzdolnień i indywidualnego stylu uczenia się ucznia,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Nawiązanie ścisłej współpracy z Poradnią Psychologiczno-Pedagogiczną.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Pomoc w przyznawaniu IPN i ITN.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Objęcie opieką psychologiczno-pedagogiczną uczniów uzdolnionych.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Udzielanie pomocy uczniom w sytuacji porażki, niespełnienia oczekiwań.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Prowadzenie zajęć dla dzieci uzdolnionych.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Prowadzenie zajęć, konsultacji dla rodziców poświęconych wspieraniu rozwoju uzdolnień dzieci i młodzieży.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Poszukiwanie ofert stypendialnych oraz informowanie o nich uczniów i rodziców.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Typowanie uczniów do stypendiów naukowych i informowanie ich o ogólnopolskiej ofercie stypendialnej.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Prowadzenie rejestru stypendystów.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Pomoc w pozyskiwaniu funduszy na rzecz pracy z uczniami uzdolnionymi.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Udział w różnych formach szkoleniowych poświęconych pracy z uczniem uzdolnionym.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Współpraca z rodzicami, środowiskiem, władzami lokalnymi i organizacjami wspomagającymi szkołę w działaniach skierowanych na wspieranie uzdolnień i zainteresowań.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>
                <a:latin typeface="Arial Rounded MT Bold" pitchFamily="34" charset="0"/>
              </a:rPr>
              <a:t>ZADANIA PSYCHOLOGA SZKOLNEGO</a:t>
            </a:r>
            <a:endParaRPr lang="pl-PL" sz="3600" dirty="0">
              <a:latin typeface="Arial Rounded MT Bold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pl-PL" dirty="0" smtClean="0">
                <a:latin typeface="Arial Rounded MT Bold" pitchFamily="34" charset="0"/>
              </a:rPr>
              <a:t>Identyfikacja uzdolnień i indywidualnego stylu uczenia się ucznia,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Nawiązanie ścisłej współpracy z Poradnią Psychologiczno-Pedagogiczną.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Pomoc w przyznawaniu IPN i ITN.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Objęcie opieką psychologiczno-pedagogiczną uczniów uzdolnionych.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Udzielanie pomocy uczniom w sytuacji porażki, niespełnienia oczekiwań.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Prowadzenie zajęć dla dzieci uzdolnionych.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Prowadzenie zajęć, konsultacji dla rodziców poświęconych wspieraniu rozwoju uzdolnień dzieci i młodzieży.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Sporządzenie listy zajęć i konsultacji dla rodziców.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Udział w różnych formach szkoleniowych poświęconych pracy z uczniem uzdolnionym.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Współpraca z rodzicami, środowiskiem, władzami lokalnymi i organizacjami wspomagającymi szkołę w działaniach skierowanych na wspieranie uzdolnień i zainteresowań.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>
                <a:latin typeface="Arial Rounded MT Bold" pitchFamily="34" charset="0"/>
              </a:rPr>
              <a:t>ZADANIA BIBLIOTEKARZA SZKOLNEGO</a:t>
            </a:r>
            <a:endParaRPr lang="pl-PL" sz="3600" dirty="0">
              <a:latin typeface="Arial Rounded MT Bold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l-PL" dirty="0" smtClean="0">
                <a:latin typeface="Arial Rounded MT Bold" pitchFamily="34" charset="0"/>
              </a:rPr>
              <a:t>Gromadzenie materiałów bibliotecznych dotyczących pracy z uczniem uzdolnionym.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Pomoc w poszukiwaniu literatury oraz innych materiałów niezbędnych uczniom biorącym udział w konkursach szkolnych i pozaszkolnych.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Poszukiwanie ofert stypendialnych oraz informowanie o nich uczniów.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img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428604"/>
            <a:ext cx="6000792" cy="4500594"/>
          </a:xfrm>
          <a:prstGeom prst="rect">
            <a:avLst/>
          </a:prstGeom>
        </p:spPr>
      </p:pic>
      <p:pic>
        <p:nvPicPr>
          <p:cNvPr id="6" name="Obraz 5" descr="crop.ph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4500570"/>
            <a:ext cx="2611793" cy="2019303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285720" y="5286388"/>
            <a:ext cx="5715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latin typeface="Arial Rounded MT Bold" pitchFamily="34" charset="0"/>
              </a:rPr>
              <a:t>Jesteśmy jedną ze 142 szkół w Warszawie posiadającą Certyfikat Wars i Sawa.</a:t>
            </a:r>
          </a:p>
          <a:p>
            <a:pPr algn="ctr"/>
            <a:r>
              <a:rPr lang="pl-PL" sz="2000" b="1" dirty="0" smtClean="0">
                <a:latin typeface="Arial Rounded MT Bold" pitchFamily="34" charset="0"/>
              </a:rPr>
              <a:t>(na ogólną liczbę </a:t>
            </a:r>
            <a:r>
              <a:rPr lang="pl-PL" sz="2000" b="1" smtClean="0">
                <a:latin typeface="Arial Rounded MT Bold" pitchFamily="34" charset="0"/>
              </a:rPr>
              <a:t>705 szkół)</a:t>
            </a:r>
            <a:endParaRPr lang="pl-PL" sz="2000" b="1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>
                <a:latin typeface="Arial Rounded MT Bold" pitchFamily="34" charset="0"/>
              </a:rPr>
              <a:t>ZADANIA RODZICÓW / PRAWNYCH OPIEKUNÓW</a:t>
            </a:r>
            <a:endParaRPr lang="pl-PL" sz="2400" dirty="0">
              <a:latin typeface="Arial Rounded MT Bold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500066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pl-PL" dirty="0" smtClean="0">
                <a:latin typeface="Arial Rounded MT Bold" pitchFamily="34" charset="0"/>
              </a:rPr>
              <a:t>Udział w opracowaniu planu pracy z uczniem uzdolnionym.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Pomoc w tworzeniu Prezentacji Ucznia Uzdolnionego.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Poszerzanie własnej wiedzy na temat wspierania dziecka uzdolnionego, rozwijania jego zainteresowań i talentów.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Stała współpraca z wychowawcą klasy, nauczycielami, opiekunem ucznia uzdolnionego, pedagogiem i psychologiem szkolnym w zakresie rozwijania uzdolnień własnego dziecka.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Stały kontakt z psychologiem szkolnym, jeśli wymaga tego sytuacja ucznia.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Wspieranie i motywowanie dziecka do ciągłego rozwoju.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Udział w warsztatach organizowanych na terenie szkoły.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Uczestnictwo w imprezach szkolnych i pomoc w ich organizacji.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>
                <a:latin typeface="Arial Rounded MT Bold" pitchFamily="34" charset="0"/>
              </a:rPr>
              <a:t>ZADANIA OPIEKUNA SAMORZĄDU UCZNIOWSKIEGO</a:t>
            </a:r>
            <a:endParaRPr lang="pl-PL" sz="3200" dirty="0">
              <a:latin typeface="Arial Rounded MT Bold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>
                <a:latin typeface="Arial Rounded MT Bold" pitchFamily="34" charset="0"/>
              </a:rPr>
              <a:t>Zachęcanie uczniów do pełnienia funkcji społecznych na terenie szkoły i poza nią.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Opieka nad uczniami uzdolnionymi społecznie.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Włączenie Samorządu Uczniowskiego do współpracy i promocji uczniów uzdolnionych.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latin typeface="Arial Rounded MT Bold" pitchFamily="34" charset="0"/>
              </a:rPr>
              <a:t>ZADANIA ZESPOŁÓW PRZEDMIOTOWYCH</a:t>
            </a:r>
            <a:endParaRPr lang="pl-PL" sz="2800" dirty="0">
              <a:latin typeface="Arial Rounded MT Bold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l-PL" dirty="0" smtClean="0">
                <a:latin typeface="Arial Rounded MT Bold" pitchFamily="34" charset="0"/>
              </a:rPr>
              <a:t>Analiza wyników klasyfikacji, wyników konkursów przedmiotowych i zawodów sportowych pod katem uczniów uzdolnionych.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Zgłaszanie propozycji, opiniowanie i sugestie co do doboru tematyki i treści rad szkoleniowych w ramach Szkolnego Programu Wspierania Uzdolnionych.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>
                <a:latin typeface="Arial Rounded MT Bold" pitchFamily="34" charset="0"/>
              </a:rPr>
              <a:t>WYCHOWAWCY ŚWIETLICY</a:t>
            </a:r>
            <a:endParaRPr lang="pl-PL" sz="3600" dirty="0">
              <a:latin typeface="Arial Rounded MT Bold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l-PL" dirty="0" smtClean="0">
                <a:latin typeface="Arial Rounded MT Bold" pitchFamily="34" charset="0"/>
              </a:rPr>
              <a:t>Kształtowanie postawy twórczej poprzez praktyczną działalność artystyczną.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Rozwijanie wyobraźni i poczucia estetyki.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Rozwijanie uzdolnień artystycznych podopiecznych.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Pobudzanie kreatywnego myślenia.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Uwzględnienie potrzeb ucznia uzdolnionego w programie pracy świetlicy.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>
                <a:latin typeface="Arial Rounded MT Bold" pitchFamily="34" charset="0"/>
              </a:rPr>
              <a:t>Planowany harmonogram szkoleń rady pedagogicznej.</a:t>
            </a:r>
            <a:endParaRPr lang="pl-PL" sz="2400" b="1" dirty="0">
              <a:latin typeface="Arial Rounded MT Bold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00034" y="1357299"/>
          <a:ext cx="8358246" cy="5072098"/>
        </p:xfrm>
        <a:graphic>
          <a:graphicData uri="http://schemas.openxmlformats.org/drawingml/2006/table">
            <a:tbl>
              <a:tblPr/>
              <a:tblGrid>
                <a:gridCol w="2428892"/>
                <a:gridCol w="2258053"/>
                <a:gridCol w="2228311"/>
                <a:gridCol w="1442990"/>
              </a:tblGrid>
              <a:tr h="398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TEMAT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TREŚĆ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CEL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TERMIN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Szkolny Program Wspierania Uzdolnionych.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Główne cele i założenia programu oraz formy jego realizacji.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Przygotowanie do wdrożenia programu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sierpień 2013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Profil ucznia uzdolnionego.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Charakterystyka ucznia uzdolnionego, style uczenia się, profile dominacji i typy inteligencji wg Gardnera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Zwiększenie kompetencji kadry pedagogicznej, przygotowanie do pracy z uczniem uzdolnionym z wykorzystaniem wiedzy o preferencjach uczenia się.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wrzesień 2013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91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Dalsze szkolenia rady pedagogicznej na rok szkolny 2013/14 zostaną zaplanowane po przeprowadzeniu identyfikacji potrzeb wśród kadry nauczycielskiej w terminie wrzesień – październik 2013.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78991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Szkolenia rady pedagogicznej na rok szkolny 2014/15 i 2015/16 zostaną zaplanowane po zapoznaniu się z wynikami z przeprowadzonej ewaluacji realizacji programu odpowiednio za mijający rok szkolny – 2013/14 i 2014/15.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a 2"/>
          <p:cNvSpPr/>
          <p:nvPr/>
        </p:nvSpPr>
        <p:spPr>
          <a:xfrm>
            <a:off x="3143240" y="214290"/>
            <a:ext cx="2714644" cy="128588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  <a:latin typeface="Arial Rounded MT Bold" pitchFamily="34" charset="0"/>
              </a:rPr>
              <a:t>DIAGNOZA</a:t>
            </a:r>
            <a:endParaRPr lang="pl-PL" sz="24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2571736" y="1643050"/>
            <a:ext cx="4000528" cy="12858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  <a:latin typeface="Arial Rounded MT Bold" pitchFamily="34" charset="0"/>
              </a:rPr>
              <a:t>UCZEŃ SZCZEGÓLNIE UZDOLNIONY</a:t>
            </a:r>
            <a:endParaRPr lang="pl-PL" sz="24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5" name="Obraz 4" descr="pomyslowy_dobrom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000108"/>
            <a:ext cx="1934765" cy="1547812"/>
          </a:xfrm>
          <a:prstGeom prst="rect">
            <a:avLst/>
          </a:prstGeom>
        </p:spPr>
      </p:pic>
      <p:sp>
        <p:nvSpPr>
          <p:cNvPr id="6" name="Strzałka w górę 5"/>
          <p:cNvSpPr/>
          <p:nvPr/>
        </p:nvSpPr>
        <p:spPr>
          <a:xfrm rot="2410442">
            <a:off x="1121595" y="2977519"/>
            <a:ext cx="2290489" cy="3429024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 rot="18585378">
            <a:off x="807170" y="4421468"/>
            <a:ext cx="2643208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 Rounded MT Bold" pitchFamily="34" charset="0"/>
              </a:rPr>
              <a:t>WYZNACZENIE OPIEKUNA  I OBJECIE POMOCĄ</a:t>
            </a:r>
            <a:endParaRPr lang="pl-PL" b="1" dirty="0">
              <a:latin typeface="Arial Rounded MT Bold" pitchFamily="34" charset="0"/>
            </a:endParaRPr>
          </a:p>
        </p:txBody>
      </p:sp>
      <p:sp>
        <p:nvSpPr>
          <p:cNvPr id="8" name="Strzałka w dół 7"/>
          <p:cNvSpPr/>
          <p:nvPr/>
        </p:nvSpPr>
        <p:spPr>
          <a:xfrm rot="19071668">
            <a:off x="4178185" y="2999773"/>
            <a:ext cx="2412312" cy="2949705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 rot="2845845">
            <a:off x="4032694" y="4091248"/>
            <a:ext cx="2786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 Rounded MT Bold" pitchFamily="34" charset="0"/>
              </a:rPr>
              <a:t>PREZENTACJA UCZNIA UZDOLNIONEGO</a:t>
            </a:r>
            <a:endParaRPr lang="pl-PL" b="1" dirty="0">
              <a:latin typeface="Arial Rounded MT Bold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4143372" y="5643578"/>
            <a:ext cx="3286148" cy="107157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4286248" y="5857892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latin typeface="Arial Rounded MT Bold" pitchFamily="34" charset="0"/>
              </a:rPr>
              <a:t>PROMOCJA OSIĄGNIĘC</a:t>
            </a:r>
          </a:p>
          <a:p>
            <a:pPr algn="ctr"/>
            <a:r>
              <a:rPr lang="pl-PL" i="1" dirty="0" smtClean="0">
                <a:latin typeface="Arial Rounded MT Bold" pitchFamily="34" charset="0"/>
              </a:rPr>
              <a:t>„MAM TALENT”</a:t>
            </a:r>
            <a:endParaRPr lang="pl-PL" i="1" dirty="0">
              <a:latin typeface="Arial Rounded MT Bold" pitchFamily="34" charset="0"/>
            </a:endParaRPr>
          </a:p>
        </p:txBody>
      </p:sp>
      <p:sp>
        <p:nvSpPr>
          <p:cNvPr id="13" name="Schemat blokowy: proces alternatywny 12"/>
          <p:cNvSpPr/>
          <p:nvPr/>
        </p:nvSpPr>
        <p:spPr>
          <a:xfrm>
            <a:off x="6643702" y="2643182"/>
            <a:ext cx="2286016" cy="1571636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ole tekstowe 13"/>
          <p:cNvSpPr txBox="1"/>
          <p:nvPr/>
        </p:nvSpPr>
        <p:spPr>
          <a:xfrm>
            <a:off x="6715140" y="3071810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latin typeface="Arial Rounded MT Bold" pitchFamily="34" charset="0"/>
              </a:rPr>
              <a:t>POMOC RODZICÓW</a:t>
            </a:r>
            <a:endParaRPr lang="pl-PL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928794" y="3357562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latin typeface="Arial Rounded MT Bold" pitchFamily="34" charset="0"/>
              </a:rPr>
              <a:t>DZIĘKUJĘ ZA UWAGĘ :)</a:t>
            </a:r>
            <a:endParaRPr lang="pl-PL" sz="3200" b="1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>
                <a:latin typeface="Arial Rounded MT Bold" pitchFamily="34" charset="0"/>
              </a:rPr>
              <a:t>CEL OGÓLNY</a:t>
            </a:r>
            <a:endParaRPr lang="pl-PL" sz="5400" dirty="0">
              <a:latin typeface="Arial Rounded MT Bold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507209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 smtClean="0">
                <a:latin typeface="Arial Rounded MT Bold" pitchFamily="34" charset="0"/>
              </a:rPr>
              <a:t>Stworzenie warunków wszechstronnego rozwoju ucznia uzdolnionego Szkoły Podstawowej Nr 31 im. kardynała Stefana Wyszyńskiego w Warszawie. Rozpoznawanie, rozbudzanie i rozwijanie zainteresowań i uzdolnień uczniów przez tworzenie dogodnych warunków do osiągania sukcesów na miarę ich możliwości. Promowanie ich osiągnięć i sukcesów na terenie szkoły i w środowisku lokalnym. 	</a:t>
            </a:r>
            <a:endParaRPr lang="pl-PL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 Rounded MT Bold" pitchFamily="34" charset="0"/>
              </a:rPr>
              <a:t>TERMIN I ODBIORCY</a:t>
            </a:r>
            <a:endParaRPr lang="pl-PL" dirty="0">
              <a:latin typeface="Arial Rounded MT Bold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Arial Rounded MT Bold" pitchFamily="34" charset="0"/>
              </a:rPr>
              <a:t>Szkolny Program Wspierania Uzdolnionych został zaplanowany na trzy kolejne lata, poczynając od roku szkolnego 2013/14.</a:t>
            </a:r>
          </a:p>
          <a:p>
            <a:r>
              <a:rPr lang="pl-PL" dirty="0" smtClean="0">
                <a:latin typeface="Arial Rounded MT Bold" pitchFamily="34" charset="0"/>
              </a:rPr>
              <a:t>Adresatami Programu są uczniowie klas 4-6 szkoły podstawowej, ze szczególnym uwzględnieniem klas czwartych (diagnoza).</a:t>
            </a:r>
            <a:endParaRPr lang="pl-PL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>
                <a:latin typeface="Arial Rounded MT Bold" pitchFamily="34" charset="0"/>
              </a:rPr>
              <a:t>UCZEŃ UZDOLNIONY</a:t>
            </a:r>
            <a:endParaRPr lang="pl-PL" sz="5400" dirty="0">
              <a:latin typeface="Arial Rounded MT Bold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2214546" y="1714488"/>
            <a:ext cx="6572296" cy="440056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dirty="0" smtClean="0"/>
              <a:t>	</a:t>
            </a:r>
            <a:r>
              <a:rPr lang="pl-PL" sz="3600" dirty="0" smtClean="0">
                <a:latin typeface="Arial Rounded MT Bold" pitchFamily="34" charset="0"/>
              </a:rPr>
              <a:t>Uczeń uzdolniony to osoba, która na tle grupy rówieśniczej wyróżnia się w zauważalny sposób ponadprzeciętnymi zdolnościami poznawczymi, artystycznymi, społecznymi lub motorycznymi.</a:t>
            </a:r>
            <a:endParaRPr lang="pl-PL" sz="36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4" name="Obraz 3" descr="pomyslowy_dobrom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714619"/>
            <a:ext cx="2000264" cy="16002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latin typeface="Arial Rounded MT Bold" pitchFamily="34" charset="0"/>
              </a:rPr>
              <a:t>OBSZAR UZDOLNIEŃ UCZNIA:</a:t>
            </a:r>
            <a:endParaRPr lang="pl-PL" sz="4000" b="1" dirty="0">
              <a:latin typeface="Arial Rounded MT Bold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1785918" y="1643050"/>
            <a:ext cx="5472122" cy="4525963"/>
          </a:xfrm>
        </p:spPr>
        <p:txBody>
          <a:bodyPr>
            <a:normAutofit/>
          </a:bodyPr>
          <a:lstStyle/>
          <a:p>
            <a:pPr lvl="0"/>
            <a:r>
              <a:rPr lang="pl-PL" b="1" dirty="0" smtClean="0">
                <a:solidFill>
                  <a:srgbClr val="00B050"/>
                </a:solidFill>
                <a:latin typeface="Arial Rounded MT Bold" pitchFamily="34" charset="0"/>
              </a:rPr>
              <a:t>humanistyczny</a:t>
            </a:r>
          </a:p>
          <a:p>
            <a:pPr lvl="0"/>
            <a:r>
              <a:rPr lang="pl-PL" b="1" dirty="0" smtClean="0">
                <a:solidFill>
                  <a:srgbClr val="00B050"/>
                </a:solidFill>
                <a:latin typeface="Arial Rounded MT Bold" pitchFamily="34" charset="0"/>
              </a:rPr>
              <a:t>matematyczno-logiczny</a:t>
            </a:r>
          </a:p>
          <a:p>
            <a:pPr lvl="0"/>
            <a:r>
              <a:rPr lang="pl-PL" b="1" dirty="0" smtClean="0">
                <a:solidFill>
                  <a:srgbClr val="00B050"/>
                </a:solidFill>
                <a:latin typeface="Arial Rounded MT Bold" pitchFamily="34" charset="0"/>
              </a:rPr>
              <a:t>językowy</a:t>
            </a:r>
          </a:p>
          <a:p>
            <a:pPr lvl="0"/>
            <a:r>
              <a:rPr lang="pl-PL" b="1" dirty="0" smtClean="0">
                <a:solidFill>
                  <a:srgbClr val="00B050"/>
                </a:solidFill>
                <a:latin typeface="Arial Rounded MT Bold" pitchFamily="34" charset="0"/>
              </a:rPr>
              <a:t>przyrodniczy</a:t>
            </a:r>
          </a:p>
          <a:p>
            <a:pPr lvl="0"/>
            <a:r>
              <a:rPr lang="pl-PL" b="1" dirty="0" smtClean="0">
                <a:solidFill>
                  <a:srgbClr val="00B050"/>
                </a:solidFill>
                <a:latin typeface="Arial Rounded MT Bold" pitchFamily="34" charset="0"/>
              </a:rPr>
              <a:t>artystyczny</a:t>
            </a:r>
          </a:p>
          <a:p>
            <a:pPr lvl="0"/>
            <a:r>
              <a:rPr lang="pl-PL" b="1" dirty="0" smtClean="0">
                <a:solidFill>
                  <a:srgbClr val="00B050"/>
                </a:solidFill>
                <a:latin typeface="Arial Rounded MT Bold" pitchFamily="34" charset="0"/>
              </a:rPr>
              <a:t>społeczny</a:t>
            </a:r>
          </a:p>
          <a:p>
            <a:pPr lvl="0"/>
            <a:r>
              <a:rPr lang="pl-PL" b="1" dirty="0" smtClean="0">
                <a:solidFill>
                  <a:srgbClr val="00B050"/>
                </a:solidFill>
                <a:latin typeface="Arial Rounded MT Bold" pitchFamily="34" charset="0"/>
              </a:rPr>
              <a:t>sportowy</a:t>
            </a:r>
          </a:p>
          <a:p>
            <a:pPr>
              <a:buNone/>
            </a:pPr>
            <a:endParaRPr lang="pl-PL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b="1" dirty="0" smtClean="0">
                <a:latin typeface="Arial Rounded MT Bold" pitchFamily="34" charset="0"/>
              </a:rPr>
              <a:t>CELE SZCZEGÓŁOWE:</a:t>
            </a:r>
            <a:endParaRPr lang="pl-PL" sz="5400" b="1" dirty="0">
              <a:latin typeface="Arial Rounded MT Bold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pl-PL" sz="3600" dirty="0" smtClean="0">
                <a:solidFill>
                  <a:srgbClr val="00B050"/>
                </a:solidFill>
                <a:latin typeface="Arial Rounded MT Bold" pitchFamily="34" charset="0"/>
              </a:rPr>
              <a:t>1. Zwiększenie efektywności rozpoznawania uzdolnień i zainteresowań uczniów.</a:t>
            </a:r>
          </a:p>
          <a:p>
            <a:pPr lvl="0">
              <a:buNone/>
            </a:pPr>
            <a:r>
              <a:rPr lang="pl-PL" sz="3600" dirty="0" smtClean="0">
                <a:solidFill>
                  <a:srgbClr val="92D050"/>
                </a:solidFill>
                <a:latin typeface="Arial Rounded MT Bold" pitchFamily="34" charset="0"/>
              </a:rPr>
              <a:t>2. Zwiększenie efektywności pracy z uczniem uzdolnionym.</a:t>
            </a:r>
          </a:p>
          <a:p>
            <a:pPr lvl="0">
              <a:buNone/>
            </a:pPr>
            <a:r>
              <a:rPr lang="pl-PL" sz="3600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3. Poprawa doboru i organizacji zajęć pozalekcyjnych do indywidualnych potrzeb i zainteresowań uczniów uzdolnionych.</a:t>
            </a:r>
          </a:p>
          <a:p>
            <a:pPr lvl="0">
              <a:buNone/>
            </a:pPr>
            <a:r>
              <a:rPr lang="pl-PL" sz="3600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4. Podniesienie kompetencji kadry pedagogicznej w zakresie pracy z uczniem uzdolnionym.</a:t>
            </a:r>
          </a:p>
          <a:p>
            <a:pPr lvl="0">
              <a:buNone/>
            </a:pPr>
            <a:r>
              <a:rPr lang="pl-PL" sz="3600" dirty="0" smtClean="0">
                <a:solidFill>
                  <a:srgbClr val="FF0000"/>
                </a:solidFill>
                <a:latin typeface="Arial Rounded MT Bold" pitchFamily="34" charset="0"/>
              </a:rPr>
              <a:t>5. Zwiększenie zaangażowania rodziców do współpracy z szkołą na rzecz uczniów uzdolnionych.</a:t>
            </a:r>
          </a:p>
          <a:p>
            <a:pPr>
              <a:buNone/>
            </a:pPr>
            <a:endParaRPr lang="pl-PL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511288"/>
          </a:xfrm>
        </p:spPr>
        <p:txBody>
          <a:bodyPr>
            <a:normAutofit/>
          </a:bodyPr>
          <a:lstStyle/>
          <a:p>
            <a:r>
              <a:rPr lang="pl-PL" sz="2800" b="1" u="sng" dirty="0" smtClean="0">
                <a:latin typeface="Arial Rounded MT Bold" pitchFamily="34" charset="0"/>
              </a:rPr>
              <a:t>1. Zwiększenie efektywności rozpoznawania uzdolnień i zainteresowań uczniów.</a:t>
            </a:r>
            <a:endParaRPr lang="pl-PL" sz="2800" u="sng" dirty="0">
              <a:latin typeface="Arial Rounded MT Bold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71472" y="1389786"/>
          <a:ext cx="8072494" cy="5341213"/>
        </p:xfrm>
        <a:graphic>
          <a:graphicData uri="http://schemas.openxmlformats.org/drawingml/2006/table">
            <a:tbl>
              <a:tblPr/>
              <a:tblGrid>
                <a:gridCol w="2455397"/>
                <a:gridCol w="2856747"/>
                <a:gridCol w="1738583"/>
                <a:gridCol w="1021767"/>
              </a:tblGrid>
              <a:tr h="4008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zadania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sposób realizacji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osoby zaangażowane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termin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Opracowanie narzędzi badawczych.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Przygotowanie ankiet dla rodziców i uczniów oraz karty obserwacji dla nauczycieli przedmiotowych.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Szkolny Zespół Wspierania Uzdolnionych.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wrzesień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Wyselekcjonowanie uczniów uzdolnionych w zespołach klasowych.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Wskazania rodziców (ankieta, rozmowa), nauczycieli (karta obserwacji), uczniów (ankieta)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Nauczyciele, rodzice, uczniowie.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wrzesień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Identyfikacja uzdolnień i indywidualnego stylu uczenia się ucznia.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Określenie rodzajów uzdolnień ucznia, jego profilu dominacji i typu inteligencji według Gardnera – przy pomocy Poradni Psychologiczno-Pedagogicznej.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Szkolny Zespół Wspierania Uzdolnionych, pedagog i psycholog szkolny.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Początek roku szkolnego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Analiza wyników klasyfikacji, wyników konkursów przedmiotowych i zawodów sportowych.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Wyselekcjonowanie wyróżniających się w osiąganych wynikach uczniów w ramach danych przedmiotów i badanych obszarów uzdolnień.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Nauczyciele w ramach zespołów przedmiotowych.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wrzesień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Wymiana informacji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miedzy wychowawcami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klas 0-3 i 4-6.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Przekazywanie informacji przez wychowawców klas 0-3 na temat uzdolnień i aktywności uczniów wychowawcom klas 4-6.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Wychowawcy klas 0-3 i 4-6.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Cały okres trwania programu.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Tworzenie Prezentacji Ucznia Uzdolnionego..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Stworzenie prezentacji multimedialnej uzdolnionych uczniów, która będzie zawierać zestawienie wszelkich osiągnięć, sukcesów i szczególnych zdolności ucznia.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Mentor, uczeń i rodzic.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Cały okres trwania programu.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Stworzenie Szkolnego Rejestru Uczniów Uzdolnionych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Zbieranie i przechowywanie informacji na temat uczniów uzdolnionych – karty obserwacji.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Lider Szkolnego Zespołu Wspierania Uzdolnionych.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Cały okres trwania programu.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3674</Words>
  <Application>Microsoft Office PowerPoint</Application>
  <PresentationFormat>Pokaz na ekranie (4:3)</PresentationFormat>
  <Paragraphs>434</Paragraphs>
  <Slides>36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37" baseType="lpstr">
      <vt:lpstr>Motyw pakietu Office</vt:lpstr>
      <vt:lpstr>Szkolny Program  Wspierania  Uzdolnionych</vt:lpstr>
      <vt:lpstr>Czym jest „Wars i Sawa”?</vt:lpstr>
      <vt:lpstr>Slajd 3</vt:lpstr>
      <vt:lpstr>CEL OGÓLNY</vt:lpstr>
      <vt:lpstr>TERMIN I ODBIORCY</vt:lpstr>
      <vt:lpstr>UCZEŃ UZDOLNIONY</vt:lpstr>
      <vt:lpstr>OBSZAR UZDOLNIEŃ UCZNIA:</vt:lpstr>
      <vt:lpstr>CELE SZCZEGÓŁOWE:</vt:lpstr>
      <vt:lpstr>1. Zwiększenie efektywności rozpoznawania uzdolnień i zainteresowań uczniów.</vt:lpstr>
      <vt:lpstr>2. Zwiększenie efektywności pracy z uczniem uzdolnionym.</vt:lpstr>
      <vt:lpstr>Slajd 11</vt:lpstr>
      <vt:lpstr>3. Poprawa doboru i organizacji zajęć pozalekcyjnych do indywidualnych potrzeb i zainteresowań uczniów uzdolnionych.</vt:lpstr>
      <vt:lpstr>4. Podniesienie kompetencji kadry pedagogicznej w zakresie pracy z uczniem uzdolnionym.</vt:lpstr>
      <vt:lpstr>5. Zwiększenie zaangażowania rodziców do współpracy ze szkołą na rzecz uczniów uzdolnionych.</vt:lpstr>
      <vt:lpstr>FORMY PRACY Z UCZNIEM UZDOLNIONYM</vt:lpstr>
      <vt:lpstr>MOTYWOWANIE: </vt:lpstr>
      <vt:lpstr>SPOSOBY NAGRADZANIA I PROMOWANIA:</vt:lpstr>
      <vt:lpstr>DOKUMENTOWANIE OSIĄGNIĘĆ I REJESTRACJA UCZNIÓW UZDOLNIONYCH</vt:lpstr>
      <vt:lpstr>ZADANIA DYREKTORA SZKOŁY:</vt:lpstr>
      <vt:lpstr>ZADANIA LIDERA SZKOLNEGO ZESPOŁU WSPIERANIA UZDOLNIONYCH</vt:lpstr>
      <vt:lpstr>ZADANIA SZKOLNEGO ZESPOŁU WSPIERANIA UZDOLNIONYCH</vt:lpstr>
      <vt:lpstr>SZWU</vt:lpstr>
      <vt:lpstr>ZADANIA OPIEKUNÓW UCZNIÓW UZDOLNIONYCH</vt:lpstr>
      <vt:lpstr>ZADANIA NAUCZYCIELI PRZEDMIOTÓW</vt:lpstr>
      <vt:lpstr>Slajd 25</vt:lpstr>
      <vt:lpstr>ZADANIA WYCHOWAWCY</vt:lpstr>
      <vt:lpstr>ZADANIA PEDAGOGA SZKOLNEGO</vt:lpstr>
      <vt:lpstr>ZADANIA PSYCHOLOGA SZKOLNEGO</vt:lpstr>
      <vt:lpstr>ZADANIA BIBLIOTEKARZA SZKOLNEGO</vt:lpstr>
      <vt:lpstr>ZADANIA RODZICÓW / PRAWNYCH OPIEKUNÓW</vt:lpstr>
      <vt:lpstr>ZADANIA OPIEKUNA SAMORZĄDU UCZNIOWSKIEGO</vt:lpstr>
      <vt:lpstr>ZADANIA ZESPOŁÓW PRZEDMIOTOWYCH</vt:lpstr>
      <vt:lpstr>WYCHOWAWCY ŚWIETLICY</vt:lpstr>
      <vt:lpstr>Planowany harmonogram szkoleń rady pedagogicznej.</vt:lpstr>
      <vt:lpstr>Slajd 35</vt:lpstr>
      <vt:lpstr>Slajd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Szkolny Program  Wspierania  Uzdolnionych</dc:title>
  <dc:creator>Grzesiek</dc:creator>
  <cp:lastModifiedBy>Grzegorz Pasieka</cp:lastModifiedBy>
  <cp:revision>35</cp:revision>
  <dcterms:created xsi:type="dcterms:W3CDTF">2013-11-05T17:11:22Z</dcterms:created>
  <dcterms:modified xsi:type="dcterms:W3CDTF">2014-01-16T12:22:31Z</dcterms:modified>
</cp:coreProperties>
</file>