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60" r:id="rId5"/>
    <p:sldId id="286" r:id="rId6"/>
    <p:sldId id="257" r:id="rId7"/>
    <p:sldId id="258" r:id="rId8"/>
    <p:sldId id="261" r:id="rId9"/>
    <p:sldId id="259" r:id="rId10"/>
    <p:sldId id="262" r:id="rId11"/>
    <p:sldId id="266" r:id="rId12"/>
    <p:sldId id="295" r:id="rId13"/>
    <p:sldId id="263" r:id="rId14"/>
    <p:sldId id="264" r:id="rId15"/>
    <p:sldId id="265" r:id="rId16"/>
    <p:sldId id="268" r:id="rId17"/>
    <p:sldId id="269" r:id="rId18"/>
    <p:sldId id="293" r:id="rId19"/>
    <p:sldId id="271" r:id="rId20"/>
    <p:sldId id="272" r:id="rId21"/>
    <p:sldId id="270" r:id="rId22"/>
    <p:sldId id="273" r:id="rId23"/>
    <p:sldId id="288" r:id="rId24"/>
    <p:sldId id="274" r:id="rId25"/>
    <p:sldId id="275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5" r:id="rId34"/>
    <p:sldId id="287" r:id="rId35"/>
    <p:sldId id="290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5984" y="785794"/>
            <a:ext cx="6243654" cy="3143271"/>
          </a:xfrm>
        </p:spPr>
        <p:txBody>
          <a:bodyPr>
            <a:normAutofit fontScale="90000"/>
          </a:bodyPr>
          <a:lstStyle/>
          <a:p>
            <a:r>
              <a:rPr lang="pl-PL" sz="6000" b="1" dirty="0" smtClean="0">
                <a:latin typeface="Arial Rounded MT Bold" pitchFamily="34" charset="0"/>
              </a:rPr>
              <a:t>Szkolny Program </a:t>
            </a:r>
            <a:r>
              <a:rPr lang="pl-PL" sz="6000" dirty="0" smtClean="0">
                <a:latin typeface="Arial Rounded MT Bold" pitchFamily="34" charset="0"/>
              </a:rPr>
              <a:t/>
            </a:r>
            <a:br>
              <a:rPr lang="pl-PL" sz="6000" dirty="0" smtClean="0">
                <a:latin typeface="Arial Rounded MT Bold" pitchFamily="34" charset="0"/>
              </a:rPr>
            </a:br>
            <a:r>
              <a:rPr lang="pl-PL" sz="6000" b="1" dirty="0" smtClean="0">
                <a:latin typeface="Arial Rounded MT Bold" pitchFamily="34" charset="0"/>
              </a:rPr>
              <a:t>Wspierania </a:t>
            </a:r>
            <a:r>
              <a:rPr lang="pl-PL" sz="6000" dirty="0" smtClean="0">
                <a:latin typeface="Arial Rounded MT Bold" pitchFamily="34" charset="0"/>
              </a:rPr>
              <a:t/>
            </a:r>
            <a:br>
              <a:rPr lang="pl-PL" sz="6000" dirty="0" smtClean="0">
                <a:latin typeface="Arial Rounded MT Bold" pitchFamily="34" charset="0"/>
              </a:rPr>
            </a:br>
            <a:r>
              <a:rPr lang="pl-PL" sz="6000" b="1" dirty="0" smtClean="0">
                <a:latin typeface="Arial Rounded MT Bold" pitchFamily="34" charset="0"/>
              </a:rPr>
              <a:t>Uzdolnionych</a:t>
            </a:r>
            <a:endParaRPr lang="pl-PL" sz="6000" dirty="0">
              <a:latin typeface="Arial Rounded MT 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4286256"/>
            <a:ext cx="6959126" cy="17526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200" b="1" dirty="0" smtClean="0">
                <a:solidFill>
                  <a:schemeClr val="tx1"/>
                </a:solidFill>
                <a:latin typeface="Arial Rounded MT Bold" pitchFamily="34" charset="0"/>
                <a:ea typeface="Times New Roman"/>
                <a:cs typeface="Times New Roman"/>
              </a:rPr>
              <a:t>           </a:t>
            </a:r>
            <a:r>
              <a:rPr lang="pl-PL" sz="3600" b="1" dirty="0" smtClean="0">
                <a:solidFill>
                  <a:schemeClr val="tx1"/>
                </a:solidFill>
                <a:latin typeface="Arial Rounded MT Bold" pitchFamily="34" charset="0"/>
                <a:ea typeface="Times New Roman"/>
                <a:cs typeface="Times New Roman"/>
              </a:rPr>
              <a:t>     </a:t>
            </a:r>
            <a:r>
              <a:rPr lang="pl-PL" sz="4400" b="1" dirty="0" smtClean="0">
                <a:solidFill>
                  <a:schemeClr val="tx1"/>
                </a:solidFill>
                <a:latin typeface="Arial Rounded MT Bold" pitchFamily="34" charset="0"/>
                <a:ea typeface="Times New Roman"/>
                <a:cs typeface="Times New Roman"/>
              </a:rPr>
              <a:t>Gimnazjum nr 125 </a:t>
            </a:r>
          </a:p>
          <a:p>
            <a:endParaRPr lang="pl-PL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4" name="Obraz 3" descr="pomyslowy_dobro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571744"/>
            <a:ext cx="1696653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836712"/>
          </a:xfrm>
        </p:spPr>
        <p:txBody>
          <a:bodyPr>
            <a:normAutofit fontScale="90000"/>
          </a:bodyPr>
          <a:lstStyle/>
          <a:p>
            <a:pPr lvl="0"/>
            <a:r>
              <a:rPr lang="pl-PL" sz="1800" b="1" u="sng" dirty="0">
                <a:latin typeface="Arial Rounded MT Bold" panose="020F0704030504030204" pitchFamily="34" charset="0"/>
              </a:rPr>
              <a:t>Praca z uczniem uzdolnionym.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071528"/>
              </p:ext>
            </p:extLst>
          </p:nvPr>
        </p:nvGraphicFramePr>
        <p:xfrm>
          <a:off x="539552" y="476675"/>
          <a:ext cx="7848872" cy="6034056"/>
        </p:xfrm>
        <a:graphic>
          <a:graphicData uri="http://schemas.openxmlformats.org/drawingml/2006/table">
            <a:tbl>
              <a:tblPr firstRow="1" firstCol="1" bandRow="1"/>
              <a:tblGrid>
                <a:gridCol w="1962218"/>
                <a:gridCol w="1962218"/>
                <a:gridCol w="1962218"/>
                <a:gridCol w="1962218"/>
              </a:tblGrid>
              <a:tr h="151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b="1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ZADANIA</a:t>
                      </a:r>
                      <a:endParaRPr lang="pl-PL" sz="6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SPOSÓB REALIZACJI</a:t>
                      </a:r>
                      <a:endParaRPr lang="pl-PL" sz="6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OSOBY ZAANGAŻOWANE</a:t>
                      </a:r>
                      <a:endParaRPr lang="pl-PL" sz="6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TERMIN REALIZACJI</a:t>
                      </a:r>
                      <a:endParaRPr lang="pl-PL" sz="6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Wyznaczenie uczniowi opiekuna naukowego (tutora) spośród nauczycieli szkoły. 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Objęcie szczególnym nadzorem, każdego ucznia uzdolnionego przez przydzielanie mu tutora, którego celem będzie wspieranie rozwoju uzdolnień ucznia.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Październik  2013/2014/2015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76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Stworzenie i realizacja planu pracy z uczniem uzdolnionym.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Sprawowanie opieki, kierowanie pracą i rozwojem ucznia uzdolnionego według założeń przyjętego wcześniej planu pracy.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Opiekunowie  ucznia uzdolnionego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Październik  2013/2014/2015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1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Zbieranie i umieszczanie informacji na temat osiągnięć i dokonań ucznia uzdolnionego w  Portfolio Ucznia 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Uczeń, Rodzice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Lider SZWU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76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Umieszczanie informacji na temat osiągnięć i dokonań ucznia uzdolnionego w  Szkolnym Rejestrze Ucznia Uzdolnionego.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Lider SZWU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31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Wspieranie ucznia uzdolnionego na zajęciach pozalekcyjnych odpowiadających obszarom uzdolnień uczniów.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Wyselekcjonowanie, zainteresowanie i zmotywowanie uczniów uzdolnionych do udziału w zajęciach pozalekcyjnych na terenie szkoły oraz poza szkołą w ramach współpracy z innymi instytucjami adekwatnych do ich zainteresowań i zdolności.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Lider SZWU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Październik 2013/2014/2015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7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Przygotowanie szkolnej oferty zajęć pozalekcyjnych w formie kół: przedmiotowych, zainteresowań oraz zamieszczenie informacji o ofercie zajęć na tablicy ogłoszeń, stronie internetowej szkoły ( w oparciu o potrzeby i wyniki identyfikacji i diagnozy uzdolnień)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Wicedyrektor Szkoły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Październik 2013/2014/2015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Aktualizacja przez cały okres trwania programu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Przeprowadzenie naboru i prowadzenie w/w zajęć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Październik 2013/2014/2015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6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Prowadzenie konsultacji nauczycieli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2483" marR="42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1052736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644930"/>
              </p:ext>
            </p:extLst>
          </p:nvPr>
        </p:nvGraphicFramePr>
        <p:xfrm>
          <a:off x="539552" y="188640"/>
          <a:ext cx="7992888" cy="6576300"/>
        </p:xfrm>
        <a:graphic>
          <a:graphicData uri="http://schemas.openxmlformats.org/drawingml/2006/table">
            <a:tbl>
              <a:tblPr firstRow="1" firstCol="1" bandRow="1"/>
              <a:tblGrid>
                <a:gridCol w="1998222"/>
                <a:gridCol w="1998222"/>
                <a:gridCol w="1998222"/>
                <a:gridCol w="1998222"/>
              </a:tblGrid>
              <a:tr h="98035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Zachęcanie uczniów do uczestnictwa w konkursach szkolnych i pozaszkolnych, olimpiadach, zawodach sportowych itp. 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Monitorowanie oferty zajęć dostępnych poza terenem szkoły i zamieszczenie informacji o ofercie zajęć na tablicy ogłoszeń, stronie internetowej szkoły oraz w dzienniku elektronicznym.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Wicedyrektor szkoły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Rodzice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Zastępca lidera  SZWU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5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Wyselekcjonowanie, zainteresowanie i zmotywowanie uczniów uzdolnionych do udziału w konkursach przedmiotowych, olimpiadach i zawodach.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6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Przygotowywanie uczniów do konkursów szkolnych i pozaszkolnych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Przyznawanie i realizowanie IPN i ITN  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Ustalenie zapotrzebowania na przydzielenie uczniom IPN lub ITN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Dyrektor szkoły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 zależności od potrzeb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 zależności od potrzeby opracowanie i objęcie wyróżniających się uczniów IPN i ITN.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Psycholog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Stosowanie aktywizujących metod pracy podczas lekcji.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Dostosowanie technik nauczania do indywidualnych potrzeb i zdolności uczniów, tak by aktywniej uczestniczyli jej przebiegu.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Zwiększanie uczniom uzdolnionym liczby przydzielanych zadań i różnicowanie stopnia trudności.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Zadawanie uczniom uzdolnionym prac dodatkowych  z każdego obszaru zainteresowań dostosowanych do ich możliwości oraz wykorzystanie tych prac podczas planowanych zajęć lekcyjnych - np. prezentacje multimedialne lub pozalekcyjnych.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Wychowawcy klas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Rodzice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3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Dokumentowanie i promowanie osiągnięć uczniów uzdolnionych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Prezentowanie i ekspozycja osiągnięć i talentów uczniów uzdolnionych(wystawy, prasa szkolna i lokalna, stworzenie 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Zakładki  Wars i Sawa na stronie internetowej szkoły.)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Wychowawcy klas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Dyrektor szkoły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Opiekun SU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Uczniowie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5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Sporządzenie zbiorczych, semestralnych zestawień sukcesów odniesionych przez uczniów w ramach działalności Samorządu Uczniowskiego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Opiekun SU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Koniec semestru każdego roku szkolnego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1569" marR="3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80674"/>
            <a:ext cx="8229600" cy="468006"/>
          </a:xfrm>
        </p:spPr>
        <p:txBody>
          <a:bodyPr>
            <a:noAutofit/>
          </a:bodyPr>
          <a:lstStyle/>
          <a:p>
            <a:r>
              <a:rPr lang="pl-PL" sz="1600" b="1" u="sng" dirty="0" smtClean="0">
                <a:latin typeface="Arial Rounded MT Bold" panose="020F0704030504030204" pitchFamily="34" charset="0"/>
              </a:rPr>
              <a:t>Wsparcie  </a:t>
            </a:r>
            <a:r>
              <a:rPr lang="pl-PL" sz="1600" b="1" u="sng" dirty="0">
                <a:latin typeface="Arial Rounded MT Bold" panose="020F0704030504030204" pitchFamily="34" charset="0"/>
              </a:rPr>
              <a:t>psychologiczne </a:t>
            </a:r>
            <a:r>
              <a:rPr lang="pl-PL" sz="1600" b="1" u="sng" dirty="0" smtClean="0">
                <a:latin typeface="Arial Rounded MT Bold" panose="020F0704030504030204" pitchFamily="34" charset="0"/>
              </a:rPr>
              <a:t> i </a:t>
            </a:r>
            <a:r>
              <a:rPr lang="pl-PL" sz="1600" b="1" u="sng" dirty="0">
                <a:latin typeface="Arial Rounded MT Bold" panose="020F0704030504030204" pitchFamily="34" charset="0"/>
              </a:rPr>
              <a:t>socjalne uczniów</a:t>
            </a:r>
            <a:r>
              <a:rPr lang="pl-PL" sz="2800" b="1" u="sng" dirty="0"/>
              <a:t>.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322930"/>
              </p:ext>
            </p:extLst>
          </p:nvPr>
        </p:nvGraphicFramePr>
        <p:xfrm>
          <a:off x="755576" y="548679"/>
          <a:ext cx="7560840" cy="6148403"/>
        </p:xfrm>
        <a:graphic>
          <a:graphicData uri="http://schemas.openxmlformats.org/drawingml/2006/table">
            <a:tbl>
              <a:tblPr firstRow="1" firstCol="1" bandRow="1"/>
              <a:tblGrid>
                <a:gridCol w="1890210"/>
                <a:gridCol w="1890210"/>
                <a:gridCol w="1890210"/>
                <a:gridCol w="1890210"/>
              </a:tblGrid>
              <a:tr h="154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ZADANIA</a:t>
                      </a:r>
                      <a:endParaRPr lang="pl-PL" sz="7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SPOSÓB REALIZACJI</a:t>
                      </a:r>
                      <a:endParaRPr lang="pl-PL" sz="7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OSOBY ZAANGAŻOWANE</a:t>
                      </a:r>
                      <a:endParaRPr lang="pl-PL" sz="7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TERMIN REALIZACJI</a:t>
                      </a:r>
                      <a:endParaRPr lang="pl-PL" sz="7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06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Otoczenie pomocą </a:t>
                      </a:r>
                      <a:r>
                        <a:rPr lang="pl-PL" sz="900" dirty="0" err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psychologiczno</a:t>
                      </a: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 – pedagogiczną uczniów uzdolnionych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Prowadzenie obserwacji uczniów zdolnych w celu zdiagnozowania u nich zapotrzebowania na pomoc psychologiczno – pedagogiczną.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Wychowawcy,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Pedagog, Psycholog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Rodzice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 Cały okres trwania programu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Realizowanie cyklicznych zajęć </a:t>
                      </a:r>
                      <a:r>
                        <a:rPr lang="pl-PL" sz="900" dirty="0" err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psychologiczno</a:t>
                      </a: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 - pedagogicznych, profilaktycznych i terapeutycznych dla uczniów uzdolnionych wymagających pomocy.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Psycholog, 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Pedagog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 razie potrzeby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Współpraca z Poradnią Psychologiczno - Pedagogiczną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Konsultacje i zajęcia warsztatowe indywidualne i grupowe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Psycholog PPP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Psycholog i Pedagog szkolny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 razie potrzeby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555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Informowanie rodziców i uczniów o szkolnej i pozaszkolnej ofercie stypendiów naukowych i socjalnych.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Nominowanie ucznia do stypendium naukowego bądź socjalnego według ustalonych  kryteriów gimnazjum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Pedagog szkolny oraz komisja ds. przyznawania stypendiów za wyniki w nauce.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Wicedyrektor szkoły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04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Przydzielenie szkolnych stypendiów naukowych  i socjalnych fundowanych przez dzielnicę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Pedagog szkolny oraz komisja ds. przyznawania stypendiów za wyniki w nauce.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Koniec każdego roku szkolnego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2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Prowadzenie </a:t>
                      </a:r>
                      <a:r>
                        <a:rPr lang="pl-PL" sz="900" i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Szkolnego Rejestru Stypendystów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Psycholog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04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Przydzielenie nagród książkowych  ufundowanych przez Radę Rodziców dla najlepszych uczniów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Rodzice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Koniec każdego roku szkolnego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55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Poszukiwanie pozaszkolnych ofert stypendialnych, m.in. Nagroda Burmistrza dla najlepszego ucznia oraz absolwenta szkoły.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Opiekun ucznia uzdolnionego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1216" marR="41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5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345406"/>
              </p:ext>
            </p:extLst>
          </p:nvPr>
        </p:nvGraphicFramePr>
        <p:xfrm>
          <a:off x="539552" y="476672"/>
          <a:ext cx="7992888" cy="6234592"/>
        </p:xfrm>
        <a:graphic>
          <a:graphicData uri="http://schemas.openxmlformats.org/drawingml/2006/table">
            <a:tbl>
              <a:tblPr firstRow="1" firstCol="1" bandRow="1"/>
              <a:tblGrid>
                <a:gridCol w="1998222"/>
                <a:gridCol w="1998222"/>
                <a:gridCol w="1998222"/>
                <a:gridCol w="1998222"/>
              </a:tblGrid>
              <a:tr h="148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b="1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ZADANIA</a:t>
                      </a:r>
                      <a:endParaRPr lang="pl-PL" sz="6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SPOSÓB REALIZACJI</a:t>
                      </a:r>
                      <a:endParaRPr lang="pl-PL" sz="6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OSOBY ZAANGAŻOWANE</a:t>
                      </a:r>
                      <a:endParaRPr lang="pl-PL" sz="6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TERMIN REALIZACJI</a:t>
                      </a:r>
                      <a:endParaRPr lang="pl-PL" sz="6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6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Dostosowanie dokumentów prawa wewnątrzszkolnego do wymogów Szkolnego Wspierania Uzdolnionych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Analiza i aktualizacja dokumentów szkolnych: Statut, Wewnątrzszkolny System oceniania, Roczne plany wychowawcze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Dyrektor szkoły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Rada Pedagogiczna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Sierpień  2013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Modyfikacja i tworzenie autorskich programów nauczania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Tworzenie oferty zajęć pozalekcyjnych adekwatnej do zainteresowań uczniów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Zajęcia pozalekcyjne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Wicedyrektor szkoły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Październik 2012/2013/2014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Organizacja konkursów szkolnych i pozaszkolnych. 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Przygotowywanie regulaminów konkursów, m.in.: literackich, plastycznych, </a:t>
                      </a:r>
                      <a:r>
                        <a:rPr lang="pl-PL" sz="800" dirty="0" err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matematyczno</a:t>
                      </a: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 - geograficznego, sportowych i przedstawienie oferty konkursów, olimpiad, zawodów na tablicy ogłoszeń i stronie internetowej 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Dyrektor szkoły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6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Przygotowanie uczniów do udziału w w/w konkursach i inicjatywach dzielnicowych.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9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Poszerzenie zasobów biblioteki   o pozycje rozwijające zainteresowania odpowiadające zapotrzebowaniu.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Bibliotekarz szkolny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Korzystanie  z oferty instytucji kulturalno – oświatowych, społecznych, organizacji rządowych i pozarządowych prowadzących działalność edukacyjna, kulturalna i sportowa.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Wyjazdy do muzeów, teatrów, centrów nauki. Udział w koncertach, wystawach, spektaklach, ciekawych zajęciach, debatach, spotkaniach z ciekawymi ludźmi, studentami, lekcjach muzealnych, zajęciach sportowych.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Wychowawcy klas,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Rodzice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7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Zapewnienie miejsca do indywidualnej nauki.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Umożliwienie dostępu do sprzętu informatycznego, Internetu, pracowni, sprzętu audiowizualnego w celu rozwijania uzdolnień oraz zainteresowań.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 informatyki Nauczyciele przedmiotów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Doposażenie sal lekcyjnych w pomoce dydaktyczne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Dyrektor szkoły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 informatyki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3720" marR="3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7776864" cy="692696"/>
          </a:xfrm>
        </p:spPr>
        <p:txBody>
          <a:bodyPr>
            <a:normAutofit fontScale="90000"/>
          </a:bodyPr>
          <a:lstStyle/>
          <a:p>
            <a:pPr lvl="0"/>
            <a:r>
              <a:rPr lang="pl-PL" sz="2200" b="1" u="sng" dirty="0" smtClean="0"/>
              <a:t/>
            </a:r>
            <a:br>
              <a:rPr lang="pl-PL" sz="2200" b="1" u="sng" dirty="0" smtClean="0"/>
            </a:br>
            <a:r>
              <a:rPr lang="pl-PL" sz="2200" b="1" u="sng" dirty="0"/>
              <a:t/>
            </a:r>
            <a:br>
              <a:rPr lang="pl-PL" sz="2200" b="1" u="sng" dirty="0"/>
            </a:br>
            <a:r>
              <a:rPr lang="pl-PL" sz="1800" b="1" u="sng" dirty="0" smtClean="0">
                <a:latin typeface="Arial Rounded MT Bold" panose="020F0704030504030204" pitchFamily="34" charset="0"/>
              </a:rPr>
              <a:t>Zapewnienie </a:t>
            </a:r>
            <a:r>
              <a:rPr lang="pl-PL" sz="1800" b="1" u="sng" dirty="0">
                <a:latin typeface="Arial Rounded MT Bold" panose="020F0704030504030204" pitchFamily="34" charset="0"/>
              </a:rPr>
              <a:t>warunków do rozwijania i wspierania uzdolnień uczniów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l-PL" sz="2000" b="1" u="sng" dirty="0" smtClean="0"/>
              <a:t/>
            </a:r>
            <a:br>
              <a:rPr lang="pl-PL" sz="2000" b="1" u="sng" dirty="0" smtClean="0"/>
            </a:br>
            <a:r>
              <a:rPr lang="pl-PL" sz="2000" b="1" u="sng" dirty="0"/>
              <a:t/>
            </a:r>
            <a:br>
              <a:rPr lang="pl-PL" sz="2000" b="1" u="sng" dirty="0"/>
            </a:br>
            <a:r>
              <a:rPr lang="pl-PL" sz="1800" b="1" u="sng" dirty="0" smtClean="0">
                <a:latin typeface="Arial Rounded MT Bold" panose="020F0704030504030204" pitchFamily="34" charset="0"/>
              </a:rPr>
              <a:t>Zwiększenie </a:t>
            </a:r>
            <a:r>
              <a:rPr lang="pl-PL" sz="1800" b="1" u="sng" dirty="0">
                <a:latin typeface="Arial Rounded MT Bold" panose="020F0704030504030204" pitchFamily="34" charset="0"/>
              </a:rPr>
              <a:t>kompetencji kadry w zakresie wspomagania ucznia zdolnego.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6413"/>
              </p:ext>
            </p:extLst>
          </p:nvPr>
        </p:nvGraphicFramePr>
        <p:xfrm>
          <a:off x="539552" y="836711"/>
          <a:ext cx="7992888" cy="5830225"/>
        </p:xfrm>
        <a:graphic>
          <a:graphicData uri="http://schemas.openxmlformats.org/drawingml/2006/table">
            <a:tbl>
              <a:tblPr firstRow="1" firstCol="1" bandRow="1"/>
              <a:tblGrid>
                <a:gridCol w="1998222"/>
                <a:gridCol w="1998222"/>
                <a:gridCol w="1998222"/>
                <a:gridCol w="1998222"/>
              </a:tblGrid>
              <a:tr h="151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ZADANIA</a:t>
                      </a:r>
                      <a:endParaRPr lang="pl-PL" sz="7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SPOSÓB REALIZACJI</a:t>
                      </a:r>
                      <a:endParaRPr lang="pl-PL" sz="7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OSOBY ZAANGAŻOWANE</a:t>
                      </a:r>
                      <a:endParaRPr lang="pl-PL" sz="7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TERMIN REALIZACJI</a:t>
                      </a:r>
                      <a:endParaRPr lang="pl-PL" sz="7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Dostarczenie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nauczycielom wiedzy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nt. funkcjonowania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programu.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Przekazanie informacji podczas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pierwszego zebrania Rady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Pedagogicznej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przypominających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działania w ramach realizacji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programu „Wars i Sawa”.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SZWU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Sierpień 2013 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00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Przeprowadzenie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identyfikacji potrzeb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szkoleniowych.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Określenie kompetencji, potrzeb nauczycieli i uwzględnienie ich w ramach WDN, rad szkoleniowych oraz szkoleń indywidualnych.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Lider WDN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Wrzesień – Październik  2013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Prowadzenie wykazu szkoleń w których uczestniczyli nauczyciele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Lider WDN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80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Tematyczne doskonalenie kadry pedagogicznej.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Organizacja szkoleń na terenie szkoły w ramach rad szkoleniowych. 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Uczestnictwo w szkoleniach i kursach organizowanych przez BE, WCIES i PPP.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Dyrektor szkoły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 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80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Utworzenie w bibliotece szkolnej księgozbioru oraz zestawu materiałów na temat wpierania uczniów uzdolnionych, systematyczne uzupełnianie i aktualizacja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Bibliotekarz szkolny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Dyrektor szkoły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Samokształcenie kadry pedagogicznej z wykorzystaniem literatury i Internetu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Kadra pedagogiczna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Wymiana doświadczeń i współpraca z innymi szkołami realizującymi program „Wars i Sawa”.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- Nawiązanie współpracy i wymiany doświadczeń z innymi szkołami realizującymi program „Wars i Sawa” w dzielnicy Białołęka.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- Udział w biesiadach „Warsa i Sawy”.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SZWU,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Lider SZWU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3514" marR="43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39552" y="0"/>
            <a:ext cx="7992888" cy="908720"/>
          </a:xfrm>
        </p:spPr>
        <p:txBody>
          <a:bodyPr>
            <a:normAutofit fontScale="90000"/>
          </a:bodyPr>
          <a:lstStyle/>
          <a:p>
            <a:pPr lvl="0"/>
            <a:r>
              <a:rPr lang="pl-PL" sz="2000" b="1" u="sng" dirty="0" smtClean="0"/>
              <a:t/>
            </a:r>
            <a:br>
              <a:rPr lang="pl-PL" sz="2000" b="1" u="sng" dirty="0" smtClean="0"/>
            </a:br>
            <a:r>
              <a:rPr lang="pl-PL" sz="1800" b="1" u="sng" dirty="0" smtClean="0">
                <a:latin typeface="Arial Rounded MT Bold" panose="020F0704030504030204" pitchFamily="34" charset="0"/>
              </a:rPr>
              <a:t>Zwiększenie  uczestnictwa  rodziców </a:t>
            </a:r>
            <a:r>
              <a:rPr lang="pl-PL" sz="1800" b="1" u="sng" dirty="0">
                <a:latin typeface="Arial Rounded MT Bold" panose="020F0704030504030204" pitchFamily="34" charset="0"/>
              </a:rPr>
              <a:t>w rozwijaniu uzdolnień uczniów.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679258"/>
              </p:ext>
            </p:extLst>
          </p:nvPr>
        </p:nvGraphicFramePr>
        <p:xfrm>
          <a:off x="467544" y="476674"/>
          <a:ext cx="7992888" cy="6330572"/>
        </p:xfrm>
        <a:graphic>
          <a:graphicData uri="http://schemas.openxmlformats.org/drawingml/2006/table">
            <a:tbl>
              <a:tblPr firstRow="1" firstCol="1" bandRow="1"/>
              <a:tblGrid>
                <a:gridCol w="1998222"/>
                <a:gridCol w="1998222"/>
                <a:gridCol w="1998222"/>
                <a:gridCol w="1998222"/>
              </a:tblGrid>
              <a:tr h="145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ZADANIA</a:t>
                      </a:r>
                      <a:endParaRPr lang="pl-PL" sz="7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SPOSÓB REALIZACJI</a:t>
                      </a:r>
                      <a:endParaRPr lang="pl-PL" sz="7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OSOBY ZAANGAŻOWANE</a:t>
                      </a:r>
                      <a:endParaRPr lang="pl-PL" sz="7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TERMIN REALIZACJI</a:t>
                      </a:r>
                      <a:endParaRPr lang="pl-PL" sz="7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Zapoznanie rodziców ze Szkolnym Programem Wspierania Uzdolnionych.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Przekazanie rodzicom na pierwszym zebraniu klasowym informacji na temat przyjętego do realizacji programu.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Wychowawcy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Wrzesień  2013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Udział rodzica w identyfikacji ucznia uzdolnionego.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Wypełnianie ankiet diagnozujących ucznia uzdolnionego, przeprowadzenie wywiadu.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Wychowawcy, 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Pedagog, 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Psycholog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Wrzesień 2013/2014/2015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Informowanie rodziców o uzdolnieniach i mocnych stronach ucznia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Organizowanie dla rodziców konsultacji, pogadanek z psychologiem, pedagogiem i tutorem.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Wychowawcy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7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Wyszukiwanie oferty szkoleń dla rodziców ucznia uzdolnionego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Udział w szkoleniach,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konferencjach, warsztatach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przedmiotowo - metodycznych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organizowanych przez WCiES, PPP i inne instytucje.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Przekazanie wykazu instytucji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wspierających ucznia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uzdolnionego.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Rodzice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Współpraca z Dyrektorem szkoły.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Pozyskiwanie funduszy na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nagrody, stypendia, organizację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konkursów, wyjazdów.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Rada Rodziców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programu.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Zachęcanie rodziców do udziału w życiu szkoły </a:t>
                      </a: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Zapraszanie rodziców do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aktywnego udziału w apelach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podsumowujących, dniach otwartych dla przyszłych gimnazjalistów, wycieczkach, uroczystościach szkolnych i zawodach sportowych.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Dyrektor szkoły,  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Organizatorzy imprez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rok szkolny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Gromadzenie dokumentacji osiągnięć szkolnych i pozaszkolnych dziecka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Uzupełnianie i redagowanie </a:t>
                      </a:r>
                      <a:r>
                        <a:rPr lang="pl-PL" sz="900" i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Portfolio Ucznia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Rodzice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Wyróżnianie rodziców współpracujących ze szkołą </a:t>
                      </a: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w zakresie rozwijania zainteresowań i talentów dziecka</a:t>
                      </a: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Listy gratulacyjne, dyplomy pochwały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Dyrektor szkoły</a:t>
                      </a:r>
                      <a:endParaRPr lang="pl-PL" sz="9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Koniec każdego roku szkolnego</a:t>
                      </a:r>
                      <a:endParaRPr lang="pl-PL" sz="9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251" marR="40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94430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Arial Rounded MT Bold" pitchFamily="34" charset="0"/>
              </a:rPr>
              <a:t>FORMY PRACY Z UCZNIEM UZDOLNIONYM</a:t>
            </a:r>
            <a:endParaRPr lang="pl-PL" sz="2800" dirty="0">
              <a:latin typeface="Arial Rounded MT Bold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57158" y="908720"/>
            <a:ext cx="8229600" cy="5616624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sz="1800" dirty="0">
                <a:latin typeface="Arial Rounded MT Bold" panose="020F0704030504030204" pitchFamily="34" charset="0"/>
              </a:rPr>
              <a:t>rozszerzenie treści programowych, </a:t>
            </a:r>
            <a:endParaRPr lang="pl-PL" sz="1800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latin typeface="Arial Rounded MT Bold" panose="020F0704030504030204" pitchFamily="34" charset="0"/>
              </a:rPr>
              <a:t>indywidualizację pracy na lekcji, praca wg </a:t>
            </a:r>
            <a:r>
              <a:rPr lang="pl-PL" sz="1800" dirty="0" smtClean="0">
                <a:latin typeface="Arial Rounded MT Bold" panose="020F0704030504030204" pitchFamily="34" charset="0"/>
              </a:rPr>
              <a:t>IPN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stopniowe </a:t>
            </a:r>
            <a:r>
              <a:rPr lang="pl-PL" sz="1800" dirty="0">
                <a:latin typeface="Arial Rounded MT Bold" panose="020F0704030504030204" pitchFamily="34" charset="0"/>
              </a:rPr>
              <a:t>zwiększanie wymagań, </a:t>
            </a:r>
            <a:endParaRPr lang="pl-PL" sz="1800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zadania </a:t>
            </a:r>
            <a:r>
              <a:rPr lang="pl-PL" sz="1800" dirty="0">
                <a:latin typeface="Arial Rounded MT Bold" panose="020F0704030504030204" pitchFamily="34" charset="0"/>
              </a:rPr>
              <a:t>długoterminowe do samodzielnego </a:t>
            </a:r>
            <a:r>
              <a:rPr lang="pl-PL" sz="1800" dirty="0" smtClean="0">
                <a:latin typeface="Arial Rounded MT Bold" panose="020F0704030504030204" pitchFamily="34" charset="0"/>
              </a:rPr>
              <a:t>opracowania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różnicowanie </a:t>
            </a:r>
            <a:r>
              <a:rPr lang="pl-PL" sz="1800" dirty="0">
                <a:latin typeface="Arial Rounded MT Bold" panose="020F0704030504030204" pitchFamily="34" charset="0"/>
              </a:rPr>
              <a:t>stopnia trudności prac domowych i prac </a:t>
            </a:r>
            <a:r>
              <a:rPr lang="pl-PL" sz="1800" dirty="0" smtClean="0">
                <a:latin typeface="Arial Rounded MT Bold" panose="020F0704030504030204" pitchFamily="34" charset="0"/>
              </a:rPr>
              <a:t>klasowych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stwarzanie </a:t>
            </a:r>
            <a:r>
              <a:rPr lang="pl-PL" sz="1800" dirty="0">
                <a:latin typeface="Arial Rounded MT Bold" panose="020F0704030504030204" pitchFamily="34" charset="0"/>
              </a:rPr>
              <a:t>uczniom uzdolnionym sytuacji wyboru zadań, </a:t>
            </a:r>
            <a:r>
              <a:rPr lang="pl-PL" sz="1800" dirty="0" smtClean="0">
                <a:latin typeface="Arial Rounded MT Bold" panose="020F0704030504030204" pitchFamily="34" charset="0"/>
              </a:rPr>
              <a:t>ćwiczeń,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konsultacje </a:t>
            </a:r>
            <a:r>
              <a:rPr lang="pl-PL" sz="1800" dirty="0">
                <a:latin typeface="Arial Rounded MT Bold" panose="020F0704030504030204" pitchFamily="34" charset="0"/>
              </a:rPr>
              <a:t>z </a:t>
            </a:r>
            <a:r>
              <a:rPr lang="pl-PL" sz="1800" dirty="0" smtClean="0">
                <a:latin typeface="Arial Rounded MT Bold" panose="020F0704030504030204" pitchFamily="34" charset="0"/>
              </a:rPr>
              <a:t>nauczycielami różnych </a:t>
            </a:r>
            <a:r>
              <a:rPr lang="pl-PL" sz="1800" dirty="0">
                <a:latin typeface="Arial Rounded MT Bold" panose="020F0704030504030204" pitchFamily="34" charset="0"/>
              </a:rPr>
              <a:t>przedmiotów i przygotowanie do </a:t>
            </a:r>
            <a:r>
              <a:rPr lang="pl-PL" sz="1800" dirty="0" smtClean="0">
                <a:latin typeface="Arial Rounded MT Bold" panose="020F0704030504030204" pitchFamily="34" charset="0"/>
              </a:rPr>
              <a:t>konkursów,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atrakcyjne </a:t>
            </a:r>
            <a:r>
              <a:rPr lang="pl-PL" sz="1800" dirty="0">
                <a:latin typeface="Arial Rounded MT Bold" panose="020F0704030504030204" pitchFamily="34" charset="0"/>
              </a:rPr>
              <a:t>zajęcia pozalekcyjne, </a:t>
            </a:r>
            <a:endParaRPr lang="pl-PL" sz="1800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szeroka oferta </a:t>
            </a:r>
            <a:r>
              <a:rPr lang="pl-PL" sz="1800" dirty="0">
                <a:latin typeface="Arial Rounded MT Bold" panose="020F0704030504030204" pitchFamily="34" charset="0"/>
              </a:rPr>
              <a:t>konkursów, olimpiad, zawodów itp., </a:t>
            </a:r>
            <a:endParaRPr lang="pl-PL" sz="1800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aktywny </a:t>
            </a:r>
            <a:r>
              <a:rPr lang="pl-PL" sz="1800" dirty="0">
                <a:latin typeface="Arial Rounded MT Bold" panose="020F0704030504030204" pitchFamily="34" charset="0"/>
              </a:rPr>
              <a:t>Samorząd Uczniowski i Wolontariat, </a:t>
            </a:r>
            <a:endParaRPr lang="pl-PL" sz="1800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udział </a:t>
            </a:r>
            <a:r>
              <a:rPr lang="pl-PL" sz="1800" dirty="0">
                <a:latin typeface="Arial Rounded MT Bold" panose="020F0704030504030204" pitchFamily="34" charset="0"/>
              </a:rPr>
              <a:t>w programach edukacyjnych w ramach współpracy szkoły z instytucjami zewnętrznymi, </a:t>
            </a:r>
            <a:endParaRPr lang="pl-PL" sz="1800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wycieczki </a:t>
            </a:r>
            <a:r>
              <a:rPr lang="pl-PL" sz="1800" dirty="0">
                <a:latin typeface="Arial Rounded MT Bold" panose="020F0704030504030204" pitchFamily="34" charset="0"/>
              </a:rPr>
              <a:t>tematyczne dla grup uczniów </a:t>
            </a:r>
            <a:r>
              <a:rPr lang="pl-PL" sz="1800" dirty="0" smtClean="0">
                <a:latin typeface="Arial Rounded MT Bold" panose="020F0704030504030204" pitchFamily="34" charset="0"/>
              </a:rPr>
              <a:t>uzdolnionych,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cykliczne </a:t>
            </a:r>
            <a:r>
              <a:rPr lang="pl-PL" sz="1800" dirty="0">
                <a:latin typeface="Arial Rounded MT Bold" panose="020F0704030504030204" pitchFamily="34" charset="0"/>
              </a:rPr>
              <a:t>imprezy szkolne nakierowane na ucznia </a:t>
            </a:r>
            <a:r>
              <a:rPr lang="pl-PL" sz="1800" dirty="0" smtClean="0">
                <a:latin typeface="Arial Rounded MT Bold" panose="020F0704030504030204" pitchFamily="34" charset="0"/>
              </a:rPr>
              <a:t>uzdolnionego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wsparcie </a:t>
            </a:r>
            <a:r>
              <a:rPr lang="pl-PL" sz="1800" dirty="0">
                <a:latin typeface="Arial Rounded MT Bold" panose="020F0704030504030204" pitchFamily="34" charset="0"/>
              </a:rPr>
              <a:t>psychologiczno-pedagogiczne, </a:t>
            </a:r>
            <a:endParaRPr lang="pl-PL" sz="1800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udział </a:t>
            </a:r>
            <a:r>
              <a:rPr lang="pl-PL" sz="1800" dirty="0">
                <a:latin typeface="Arial Rounded MT Bold" panose="020F0704030504030204" pitchFamily="34" charset="0"/>
              </a:rPr>
              <a:t>w spotkaniach z fachowcami i specjalistami z różnych dziedzin nauki.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b="1" dirty="0"/>
              <a:t>MOTYWOWANIE, PROMOWANIE, </a:t>
            </a:r>
            <a:r>
              <a:rPr lang="pl-PL" sz="2800" b="1" dirty="0" smtClean="0"/>
              <a:t>NAGRADZANIE: 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dirty="0">
                <a:latin typeface="Arial Rounded MT Bold" panose="020F0704030504030204" pitchFamily="34" charset="0"/>
              </a:rPr>
              <a:t>Motywowanie i promowanie uczniów uzdolnionych będzie się odbywało poprzez: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latin typeface="Arial Rounded MT Bold" panose="020F0704030504030204" pitchFamily="34" charset="0"/>
              </a:rPr>
              <a:t>umożliwianie prezentowania własnych poglądów, wyrażanie opinii, wyciąganie wniosków w czasie </a:t>
            </a:r>
            <a:r>
              <a:rPr lang="pl-PL" sz="1800" dirty="0" smtClean="0">
                <a:latin typeface="Arial Rounded MT Bold" panose="020F0704030504030204" pitchFamily="34" charset="0"/>
              </a:rPr>
              <a:t>lekcji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wskazywanie  </a:t>
            </a:r>
            <a:r>
              <a:rPr lang="pl-PL" sz="1800" dirty="0">
                <a:latin typeface="Arial Rounded MT Bold" panose="020F0704030504030204" pitchFamily="34" charset="0"/>
              </a:rPr>
              <a:t>różnych źródeł </a:t>
            </a:r>
            <a:r>
              <a:rPr lang="pl-PL" sz="1800" dirty="0" smtClean="0">
                <a:latin typeface="Arial Rounded MT Bold" panose="020F0704030504030204" pitchFamily="34" charset="0"/>
              </a:rPr>
              <a:t>wiedzy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stosowanie </a:t>
            </a:r>
            <a:r>
              <a:rPr lang="pl-PL" sz="1800" dirty="0">
                <a:latin typeface="Arial Rounded MT Bold" panose="020F0704030504030204" pitchFamily="34" charset="0"/>
              </a:rPr>
              <a:t>różnorodnych, ciekawych metod, form pracy oraz środków </a:t>
            </a:r>
            <a:r>
              <a:rPr lang="pl-PL" sz="1800" dirty="0" smtClean="0">
                <a:latin typeface="Arial Rounded MT Bold" panose="020F0704030504030204" pitchFamily="34" charset="0"/>
              </a:rPr>
              <a:t>dydaktycznych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możliwość </a:t>
            </a:r>
            <a:r>
              <a:rPr lang="pl-PL" sz="1800" dirty="0">
                <a:latin typeface="Arial Rounded MT Bold" panose="020F0704030504030204" pitchFamily="34" charset="0"/>
              </a:rPr>
              <a:t>prowadzenia lekcji przez ucznia -  referaty, </a:t>
            </a:r>
            <a:r>
              <a:rPr lang="pl-PL" sz="1800" dirty="0" smtClean="0">
                <a:latin typeface="Arial Rounded MT Bold" panose="020F0704030504030204" pitchFamily="34" charset="0"/>
              </a:rPr>
              <a:t>prezentacje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umożliwienie </a:t>
            </a:r>
            <a:r>
              <a:rPr lang="pl-PL" sz="1800" dirty="0">
                <a:latin typeface="Arial Rounded MT Bold" panose="020F0704030504030204" pitchFamily="34" charset="0"/>
              </a:rPr>
              <a:t>kontaktu z profesjonalistami z danej dziedziny - spotkania z ciekawymi ludźmi, </a:t>
            </a:r>
            <a:r>
              <a:rPr lang="pl-PL" sz="1800" dirty="0" smtClean="0">
                <a:latin typeface="Arial Rounded MT Bold" panose="020F0704030504030204" pitchFamily="34" charset="0"/>
              </a:rPr>
              <a:t>debaty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uczestniczenie </a:t>
            </a:r>
            <a:r>
              <a:rPr lang="pl-PL" sz="1800" dirty="0">
                <a:latin typeface="Arial Rounded MT Bold" panose="020F0704030504030204" pitchFamily="34" charset="0"/>
              </a:rPr>
              <a:t>w szkolnych </a:t>
            </a:r>
            <a:r>
              <a:rPr lang="pl-PL" sz="1800" dirty="0" smtClean="0">
                <a:latin typeface="Arial Rounded MT Bold" panose="020F0704030504030204" pitchFamily="34" charset="0"/>
              </a:rPr>
              <a:t>projektach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pochwała </a:t>
            </a:r>
            <a:r>
              <a:rPr lang="pl-PL" sz="1800" dirty="0">
                <a:latin typeface="Arial Rounded MT Bold" panose="020F0704030504030204" pitchFamily="34" charset="0"/>
              </a:rPr>
              <a:t>na forum szkoły, listy pochwalne dla rodziców, </a:t>
            </a:r>
            <a:r>
              <a:rPr lang="pl-PL" sz="1800" dirty="0" smtClean="0">
                <a:latin typeface="Arial Rounded MT Bold" panose="020F0704030504030204" pitchFamily="34" charset="0"/>
              </a:rPr>
              <a:t>dyplomów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nagradzanie </a:t>
            </a:r>
            <a:r>
              <a:rPr lang="pl-PL" sz="1800" dirty="0">
                <a:latin typeface="Arial Rounded MT Bold" panose="020F0704030504030204" pitchFamily="34" charset="0"/>
              </a:rPr>
              <a:t>uczniów zgodnie z WSO, </a:t>
            </a:r>
            <a:endParaRPr lang="pl-PL" sz="1800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przyznawanie </a:t>
            </a:r>
            <a:r>
              <a:rPr lang="pl-PL" sz="1800" dirty="0">
                <a:latin typeface="Arial Rounded MT Bold" panose="020F0704030504030204" pitchFamily="34" charset="0"/>
              </a:rPr>
              <a:t>dyplomów, nagród np. książkowych, </a:t>
            </a:r>
            <a:endParaRPr lang="pl-PL" sz="1800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stypendia </a:t>
            </a:r>
            <a:r>
              <a:rPr lang="pl-PL" sz="1800" dirty="0">
                <a:latin typeface="Arial Rounded MT Bold" panose="020F0704030504030204" pitchFamily="34" charset="0"/>
              </a:rPr>
              <a:t>za wyniki w nauce i stypendia </a:t>
            </a:r>
            <a:r>
              <a:rPr lang="pl-PL" sz="1800" dirty="0" smtClean="0">
                <a:latin typeface="Arial Rounded MT Bold" panose="020F0704030504030204" pitchFamily="34" charset="0"/>
              </a:rPr>
              <a:t>socjalne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Arial Rounded MT Bold" panose="020F0704030504030204" pitchFamily="34" charset="0"/>
              </a:rPr>
              <a:t>wskazywanie </a:t>
            </a:r>
            <a:r>
              <a:rPr lang="pl-PL" sz="1800" dirty="0">
                <a:latin typeface="Arial Rounded MT Bold" panose="020F0704030504030204" pitchFamily="34" charset="0"/>
              </a:rPr>
              <a:t>dalszej drogi rozwoju – spotkania z doradcą </a:t>
            </a:r>
            <a:r>
              <a:rPr lang="pl-PL" sz="1800" dirty="0" smtClean="0">
                <a:latin typeface="Arial Rounded MT Bold" panose="020F0704030504030204" pitchFamily="34" charset="0"/>
              </a:rPr>
              <a:t>zawodowym</a:t>
            </a:r>
            <a:endParaRPr lang="pl-PL" sz="18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MOTYWOWANIE, PROMOWANIE, NAGRADZANIE: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40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sz="4500" dirty="0">
                <a:latin typeface="Arial Rounded MT Bold" panose="020F0704030504030204" pitchFamily="34" charset="0"/>
              </a:rPr>
              <a:t>wręczanie </a:t>
            </a:r>
            <a:r>
              <a:rPr lang="pl-PL" sz="4500" i="1" dirty="0">
                <a:latin typeface="Arial Rounded MT Bold" panose="020F0704030504030204" pitchFamily="34" charset="0"/>
              </a:rPr>
              <a:t>Nagrody Burmistrza </a:t>
            </a:r>
            <a:r>
              <a:rPr lang="pl-PL" sz="4500" dirty="0">
                <a:latin typeface="Arial Rounded MT Bold" panose="020F0704030504030204" pitchFamily="34" charset="0"/>
              </a:rPr>
              <a:t>dla najlepszego absolwenta</a:t>
            </a:r>
            <a:r>
              <a:rPr lang="pl-PL" sz="4500" i="1" dirty="0">
                <a:latin typeface="Arial Rounded MT Bold" panose="020F0704030504030204" pitchFamily="34" charset="0"/>
              </a:rPr>
              <a:t> </a:t>
            </a:r>
            <a:r>
              <a:rPr lang="pl-PL" sz="4500" dirty="0">
                <a:latin typeface="Arial Rounded MT Bold" panose="020F0704030504030204" pitchFamily="34" charset="0"/>
              </a:rPr>
              <a:t>za najwyższą średnią w nauce i wybitne </a:t>
            </a:r>
            <a:r>
              <a:rPr lang="pl-PL" sz="4500" dirty="0" smtClean="0">
                <a:latin typeface="Arial Rounded MT Bold" panose="020F0704030504030204" pitchFamily="34" charset="0"/>
              </a:rPr>
              <a:t>osiągnięcia.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4500" dirty="0" smtClean="0">
                <a:latin typeface="Arial Rounded MT Bold" panose="020F0704030504030204" pitchFamily="34" charset="0"/>
              </a:rPr>
              <a:t>prezentowanie </a:t>
            </a:r>
            <a:r>
              <a:rPr lang="pl-PL" sz="4500" dirty="0">
                <a:latin typeface="Arial Rounded MT Bold" panose="020F0704030504030204" pitchFamily="34" charset="0"/>
              </a:rPr>
              <a:t>twórczości uczniowskiej na wieczorach poetyckich, wernisażach, wystawach szkolnych i pozaszkolnych - wystawienie prac uczniów w salach lekcyjnych, w holu szkoły oraz w innych miejscach publicznych (inne placówki oświatowe, instytucje</a:t>
            </a:r>
            <a:r>
              <a:rPr lang="pl-PL" sz="4500" dirty="0" smtClean="0">
                <a:latin typeface="Arial Rounded MT Bold" panose="020F0704030504030204" pitchFamily="34" charset="0"/>
              </a:rPr>
              <a:t>).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4500" dirty="0" smtClean="0">
                <a:latin typeface="Arial Rounded MT Bold" panose="020F0704030504030204" pitchFamily="34" charset="0"/>
              </a:rPr>
              <a:t>wpisy </a:t>
            </a:r>
            <a:r>
              <a:rPr lang="pl-PL" sz="4500" dirty="0">
                <a:latin typeface="Arial Rounded MT Bold" panose="020F0704030504030204" pitchFamily="34" charset="0"/>
              </a:rPr>
              <a:t>osiągnięć ucznia na szkolnej stronie internetowej w zakładce „WARS i SAWA”, na tablicy </a:t>
            </a:r>
            <a:r>
              <a:rPr lang="pl-PL" sz="4500" dirty="0" smtClean="0">
                <a:latin typeface="Arial Rounded MT Bold" panose="020F0704030504030204" pitchFamily="34" charset="0"/>
              </a:rPr>
              <a:t>ogłoszeń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4500" dirty="0" smtClean="0">
                <a:latin typeface="Arial Rounded MT Bold" panose="020F0704030504030204" pitchFamily="34" charset="0"/>
              </a:rPr>
              <a:t>rozpowszechnienie </a:t>
            </a:r>
            <a:r>
              <a:rPr lang="pl-PL" sz="4500" dirty="0">
                <a:latin typeface="Arial Rounded MT Bold" panose="020F0704030504030204" pitchFamily="34" charset="0"/>
              </a:rPr>
              <a:t>informacji o osiągnięciach uczniów w lokalnej prasie (np.: Echo Białołęckie),oraz na stronie internetowej dzielnicy </a:t>
            </a:r>
            <a:r>
              <a:rPr lang="pl-PL" sz="4500" dirty="0" smtClean="0">
                <a:latin typeface="Arial Rounded MT Bold" panose="020F0704030504030204" pitchFamily="34" charset="0"/>
              </a:rPr>
              <a:t>Białołęka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4500" dirty="0" smtClean="0">
                <a:latin typeface="Arial Rounded MT Bold" panose="020F0704030504030204" pitchFamily="34" charset="0"/>
              </a:rPr>
              <a:t>rozpowszechnienie </a:t>
            </a:r>
            <a:r>
              <a:rPr lang="pl-PL" sz="4500" dirty="0">
                <a:latin typeface="Arial Rounded MT Bold" panose="020F0704030504030204" pitchFamily="34" charset="0"/>
              </a:rPr>
              <a:t>informacji o osiągnięciach uczniów w szkolnej gazetce </a:t>
            </a:r>
            <a:r>
              <a:rPr lang="pl-PL" sz="4500" dirty="0" smtClean="0">
                <a:latin typeface="Arial Rounded MT Bold" panose="020F0704030504030204" pitchFamily="34" charset="0"/>
              </a:rPr>
              <a:t>prezentacja </a:t>
            </a:r>
            <a:r>
              <a:rPr lang="pl-PL" sz="4500" dirty="0">
                <a:latin typeface="Arial Rounded MT Bold" panose="020F0704030504030204" pitchFamily="34" charset="0"/>
              </a:rPr>
              <a:t>sukcesów i osiągnięć w gablotach szkolnych – puchary, nagrody, </a:t>
            </a:r>
            <a:r>
              <a:rPr lang="pl-PL" sz="4500" dirty="0" smtClean="0">
                <a:latin typeface="Arial Rounded MT Bold" panose="020F0704030504030204" pitchFamily="34" charset="0"/>
              </a:rPr>
              <a:t>dyplomy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4500" dirty="0" smtClean="0">
                <a:latin typeface="Arial Rounded MT Bold" panose="020F0704030504030204" pitchFamily="34" charset="0"/>
              </a:rPr>
              <a:t>prezentacje </a:t>
            </a:r>
            <a:r>
              <a:rPr lang="pl-PL" sz="4500" dirty="0">
                <a:latin typeface="Arial Rounded MT Bold" panose="020F0704030504030204" pitchFamily="34" charset="0"/>
              </a:rPr>
              <a:t>osiągnięć uczniów w czasie apeli, podczas uroczystościach szkolnych, </a:t>
            </a:r>
            <a:endParaRPr lang="pl-PL" sz="4500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4500" dirty="0" smtClean="0">
                <a:latin typeface="Arial Rounded MT Bold" panose="020F0704030504030204" pitchFamily="34" charset="0"/>
              </a:rPr>
              <a:t>prezentacje </a:t>
            </a:r>
            <a:r>
              <a:rPr lang="pl-PL" sz="4500" dirty="0">
                <a:latin typeface="Arial Rounded MT Bold" panose="020F0704030504030204" pitchFamily="34" charset="0"/>
              </a:rPr>
              <a:t>osiągnięć uczniów w czasie spotkań z rodzicami, np.; podczas zebrań czy Pikniku </a:t>
            </a:r>
            <a:r>
              <a:rPr lang="pl-PL" sz="4500" dirty="0" smtClean="0">
                <a:latin typeface="Arial Rounded MT Bold" panose="020F0704030504030204" pitchFamily="34" charset="0"/>
              </a:rPr>
              <a:t>Rodzinnym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4500" dirty="0" smtClean="0">
                <a:latin typeface="Arial Rounded MT Bold" panose="020F0704030504030204" pitchFamily="34" charset="0"/>
              </a:rPr>
              <a:t>prezentacje </a:t>
            </a:r>
            <a:r>
              <a:rPr lang="pl-PL" sz="4500" dirty="0">
                <a:latin typeface="Arial Rounded MT Bold" panose="020F0704030504030204" pitchFamily="34" charset="0"/>
              </a:rPr>
              <a:t>osiągnięć uczniów w spotkaniach typu – „Dni otwarte” dla kandydatów do gimnazjum </a:t>
            </a:r>
            <a:endParaRPr lang="pl-PL" sz="4500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4500" dirty="0" smtClean="0">
                <a:latin typeface="Arial Rounded MT Bold" panose="020F0704030504030204" pitchFamily="34" charset="0"/>
              </a:rPr>
              <a:t>wybór </a:t>
            </a:r>
            <a:r>
              <a:rPr lang="pl-PL" sz="4500" dirty="0">
                <a:latin typeface="Arial Rounded MT Bold" panose="020F0704030504030204" pitchFamily="34" charset="0"/>
              </a:rPr>
              <a:t>najlepszego Sportowca Szkoły.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2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latin typeface="Arial Rounded MT Bold" pitchFamily="34" charset="0"/>
              </a:rPr>
              <a:t>DOKUMENTOWANIE OSIĄGNIĘĆ I REJESTRACJA UCZNIÓW UZDOLNIONYCH</a:t>
            </a:r>
            <a:endParaRPr lang="pl-PL" sz="2800" dirty="0">
              <a:latin typeface="Arial Rounded MT Bold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i="1" u="sng" dirty="0">
                <a:solidFill>
                  <a:srgbClr val="00B050"/>
                </a:solidFill>
                <a:latin typeface="Arial Rounded MT Bold" panose="020F0704030504030204" pitchFamily="34" charset="0"/>
              </a:rPr>
              <a:t>Portfolio Ucznia</a:t>
            </a:r>
            <a:r>
              <a:rPr lang="pl-PL" i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pl-PL" dirty="0">
                <a:latin typeface="Arial Rounded MT Bold" panose="020F0704030504030204" pitchFamily="34" charset="0"/>
              </a:rPr>
              <a:t>– teczka prowadzona przez ucznia, rodziców i opiekuna, w której znajdą się dane dziecka (imię, nazwisko, klasa, obszar uzdolnień), imię i nazwisko opiekuna, </a:t>
            </a:r>
            <a:r>
              <a:rPr lang="pl-PL" i="1" dirty="0">
                <a:latin typeface="Arial Rounded MT Bold" panose="020F0704030504030204" pitchFamily="34" charset="0"/>
              </a:rPr>
              <a:t>Karta Profilu Ucznia (</a:t>
            </a:r>
            <a:r>
              <a:rPr lang="pl-PL" dirty="0">
                <a:latin typeface="Arial Rounded MT Bold" panose="020F0704030504030204" pitchFamily="34" charset="0"/>
              </a:rPr>
              <a:t>styl uczenia się, profil dominacji i typ inteligencji wg Gardnera), wybrane prace ucznia, kserokopie dyplomów oraz lista zajęć szkolnych i pozaszkolnych, na które dziecko uczęszcza oraz pisana na koniec semestru  samoocena ucznia w postaci „małego CV</a:t>
            </a:r>
            <a:r>
              <a:rPr lang="pl-PL" dirty="0" smtClean="0">
                <a:latin typeface="Arial Rounded MT Bold" panose="020F0704030504030204" pitchFamily="34" charset="0"/>
              </a:rPr>
              <a:t>” oraz prezentacja.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u="sng" dirty="0" smtClean="0">
                <a:solidFill>
                  <a:srgbClr val="00B050"/>
                </a:solidFill>
                <a:latin typeface="Arial Rounded MT Bold" pitchFamily="34" charset="0"/>
              </a:rPr>
              <a:t>Prezentacja Ucznia Uzdolnionego </a:t>
            </a:r>
            <a:r>
              <a:rPr lang="pl-PL" dirty="0" smtClean="0">
                <a:latin typeface="Arial Rounded MT Bold" pitchFamily="34" charset="0"/>
              </a:rPr>
              <a:t>– uczeń opracuje z pomocą tutora i rodziców prezentację multimedialną, która będzie ukazywać jego talent, osiągane sukcesy, zdolności i pasje. Może ona zawierać krótkie filmiki, zdjęcia dyplomów czy prac ucznia. Najlepsze prezentacje zostaną pokazane podczas apelu podsumowującego lub Dnia </a:t>
            </a:r>
            <a:r>
              <a:rPr lang="pl-PL" dirty="0">
                <a:latin typeface="Arial Rounded MT Bold" pitchFamily="34" charset="0"/>
              </a:rPr>
              <a:t>O</a:t>
            </a:r>
            <a:r>
              <a:rPr lang="pl-PL" dirty="0" smtClean="0">
                <a:latin typeface="Arial Rounded MT Bold" pitchFamily="34" charset="0"/>
              </a:rPr>
              <a:t>twartego ,podczas Pikniku Rodzinnego oraz na stronie szkoły.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u="sng" dirty="0" smtClean="0">
                <a:solidFill>
                  <a:srgbClr val="00B050"/>
                </a:solidFill>
                <a:latin typeface="Arial Rounded MT Bold" pitchFamily="34" charset="0"/>
              </a:rPr>
              <a:t>Szkolny Rejestr Uczniów Uzdolnionych </a:t>
            </a:r>
            <a:r>
              <a:rPr lang="pl-PL" dirty="0" smtClean="0">
                <a:latin typeface="Arial Rounded MT Bold" pitchFamily="34" charset="0"/>
              </a:rPr>
              <a:t>– dokumentacja prowadzona przez lidera Szkolnego Zespołu Wspierania Uzdolnionych zawierająca kartę obserwacji ucznia, w tym wyniki konkursów i inne szczególne uzdolnienia.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Rounded MT Bold" pitchFamily="34" charset="0"/>
              </a:rPr>
              <a:t>Czym jest „Wars i Sawa”?</a:t>
            </a:r>
            <a:endParaRPr lang="pl-PL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697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3300" dirty="0" smtClean="0">
                <a:latin typeface="Arial Rounded MT Bold" pitchFamily="34" charset="0"/>
              </a:rPr>
              <a:t>		Głównym celem przyznawania Certyfikatu Prezydenta m.st. Warszawy WARS i SAWA jest potwierdzanie osiągnięcia przez szkołę określonego, pożądanego standardu pracy w obszarze wspierania uczniów uzdolnionych. </a:t>
            </a:r>
          </a:p>
          <a:p>
            <a:pPr>
              <a:buNone/>
            </a:pPr>
            <a:r>
              <a:rPr lang="pl-PL" sz="3300" dirty="0" smtClean="0">
                <a:latin typeface="Arial Rounded MT Bold" pitchFamily="34" charset="0"/>
              </a:rPr>
              <a:t>		Podstawowym założeniem jest teza, </a:t>
            </a:r>
            <a:r>
              <a:rPr lang="pl-PL" sz="3300" b="1" dirty="0" smtClean="0">
                <a:latin typeface="Arial Rounded MT Bold" pitchFamily="34" charset="0"/>
              </a:rPr>
              <a:t>iż uczniowie posiadają różnorodne uzdolnienia, a szkoła jest miejscem ich identyfikacji i planowego rozwoju</a:t>
            </a:r>
            <a:r>
              <a:rPr lang="pl-PL" sz="3300" dirty="0" smtClean="0"/>
              <a:t>. </a:t>
            </a:r>
            <a:endParaRPr lang="pl-PL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Arial Rounded MT Bold" pitchFamily="34" charset="0"/>
              </a:rPr>
              <a:t>ZADANIA DYREKTORA SZKOŁY</a:t>
            </a:r>
            <a:r>
              <a:rPr lang="pl-PL" sz="3600" dirty="0" smtClean="0">
                <a:latin typeface="Arial Rounded MT Bold" pitchFamily="34" charset="0"/>
              </a:rPr>
              <a:t>:</a:t>
            </a:r>
            <a:endParaRPr lang="pl-PL" sz="36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836712"/>
            <a:ext cx="8229600" cy="576064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sz="1300" dirty="0">
                <a:latin typeface="Arial Rounded MT Bold" panose="020F0704030504030204" pitchFamily="34" charset="0"/>
              </a:rPr>
              <a:t>współpraca z organem prowadzącym i nadzorującym szkołę w zakresie planowania działań rozwijających zdolności i talenty </a:t>
            </a:r>
            <a:r>
              <a:rPr lang="pl-PL" sz="1300" dirty="0" smtClean="0">
                <a:latin typeface="Arial Rounded MT Bold" panose="020F0704030504030204" pitchFamily="34" charset="0"/>
              </a:rPr>
              <a:t>uczniów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300" dirty="0" smtClean="0">
                <a:latin typeface="Arial Rounded MT Bold" panose="020F0704030504030204" pitchFamily="34" charset="0"/>
              </a:rPr>
              <a:t>opracowanie </a:t>
            </a:r>
            <a:r>
              <a:rPr lang="pl-PL" sz="1300" dirty="0">
                <a:latin typeface="Arial Rounded MT Bold" panose="020F0704030504030204" pitchFamily="34" charset="0"/>
              </a:rPr>
              <a:t>arkusza organizacji pracy szkoły z uwzględnieniem zajęć pozalekcyjnych, kół zainteresowań, ITN, opieki nad wybitnymi uczniami, indywidualnych konsultacji, możliwości podjęcia współpracy z różnymi instytucjami prowadzącymi działalność </a:t>
            </a:r>
            <a:r>
              <a:rPr lang="pl-PL" sz="1300" dirty="0" smtClean="0">
                <a:latin typeface="Arial Rounded MT Bold" panose="020F0704030504030204" pitchFamily="34" charset="0"/>
              </a:rPr>
              <a:t>edukacyjną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300" dirty="0" smtClean="0">
                <a:latin typeface="Arial Rounded MT Bold" panose="020F0704030504030204" pitchFamily="34" charset="0"/>
              </a:rPr>
              <a:t>dostosowanie </a:t>
            </a:r>
            <a:r>
              <a:rPr lang="pl-PL" sz="1300" dirty="0">
                <a:latin typeface="Arial Rounded MT Bold" panose="020F0704030504030204" pitchFamily="34" charset="0"/>
              </a:rPr>
              <a:t>dokumentów prawa wewnątrzszkolnego do wymogów Szkolnego Programu Wspierania </a:t>
            </a:r>
            <a:r>
              <a:rPr lang="pl-PL" sz="1300" dirty="0" smtClean="0">
                <a:latin typeface="Arial Rounded MT Bold" panose="020F0704030504030204" pitchFamily="34" charset="0"/>
              </a:rPr>
              <a:t>Uzdolnionych,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300" dirty="0" smtClean="0">
                <a:latin typeface="Arial Rounded MT Bold" panose="020F0704030504030204" pitchFamily="34" charset="0"/>
              </a:rPr>
              <a:t>przedstawienie </a:t>
            </a:r>
            <a:r>
              <a:rPr lang="pl-PL" sz="1300" dirty="0">
                <a:latin typeface="Arial Rounded MT Bold" panose="020F0704030504030204" pitchFamily="34" charset="0"/>
              </a:rPr>
              <a:t>oferty zajęć pozalekcyjnych adekwatnej do zainteresowań uczniów na tablicy informacyjnej i stronie internetowej </a:t>
            </a:r>
            <a:r>
              <a:rPr lang="pl-PL" sz="1300" dirty="0" smtClean="0">
                <a:latin typeface="Arial Rounded MT Bold" panose="020F0704030504030204" pitchFamily="34" charset="0"/>
              </a:rPr>
              <a:t>szkoły,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300" dirty="0" smtClean="0">
                <a:latin typeface="Arial Rounded MT Bold" panose="020F0704030504030204" pitchFamily="34" charset="0"/>
              </a:rPr>
              <a:t>stwarzanie </a:t>
            </a:r>
            <a:r>
              <a:rPr lang="pl-PL" sz="1300" dirty="0">
                <a:latin typeface="Arial Rounded MT Bold" panose="020F0704030504030204" pitchFamily="34" charset="0"/>
              </a:rPr>
              <a:t>nauczycielom możliwości pogłębiania swojej wiedzy w zakresie pracy z uczniem uzdolnionym – przeprowadzenie identyfikacji potrzeb szkoleniowych i organizacja szkoleń dla Rady Pedagogicznej związanych z tą tematyką, </a:t>
            </a:r>
            <a:endParaRPr lang="pl-PL" sz="1300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300" dirty="0" smtClean="0">
                <a:latin typeface="Arial Rounded MT Bold" panose="020F0704030504030204" pitchFamily="34" charset="0"/>
              </a:rPr>
              <a:t>zapewnianie </a:t>
            </a:r>
            <a:r>
              <a:rPr lang="pl-PL" sz="1300" dirty="0">
                <a:latin typeface="Arial Rounded MT Bold" panose="020F0704030504030204" pitchFamily="34" charset="0"/>
              </a:rPr>
              <a:t>optymalnych warunków pracy z uczniem </a:t>
            </a:r>
            <a:r>
              <a:rPr lang="pl-PL" sz="1300" dirty="0" smtClean="0">
                <a:latin typeface="Arial Rounded MT Bold" panose="020F0704030504030204" pitchFamily="34" charset="0"/>
              </a:rPr>
              <a:t>zdolnym,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300" dirty="0" smtClean="0">
                <a:latin typeface="Arial Rounded MT Bold" panose="020F0704030504030204" pitchFamily="34" charset="0"/>
              </a:rPr>
              <a:t>współpraca </a:t>
            </a:r>
            <a:r>
              <a:rPr lang="pl-PL" sz="1300" dirty="0">
                <a:latin typeface="Arial Rounded MT Bold" panose="020F0704030504030204" pitchFamily="34" charset="0"/>
              </a:rPr>
              <a:t>z rodzicami, środowiskiem, władzami lokalnymi i organizacjami wspomagającymi szkołę w działaniach skierowanych na wspieranie uzdolnień i zainteresowań, pomoc w pozyskiwaniu funduszy na rzecz pracy z uczniami </a:t>
            </a:r>
            <a:r>
              <a:rPr lang="pl-PL" sz="1300" dirty="0" smtClean="0">
                <a:latin typeface="Arial Rounded MT Bold" panose="020F0704030504030204" pitchFamily="34" charset="0"/>
              </a:rPr>
              <a:t>uzdolnionymi.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300" dirty="0" smtClean="0">
                <a:latin typeface="Arial Rounded MT Bold" panose="020F0704030504030204" pitchFamily="34" charset="0"/>
              </a:rPr>
              <a:t>przedstawienie </a:t>
            </a:r>
            <a:r>
              <a:rPr lang="pl-PL" sz="1300" dirty="0">
                <a:latin typeface="Arial Rounded MT Bold" panose="020F0704030504030204" pitchFamily="34" charset="0"/>
              </a:rPr>
              <a:t>oferty konkursów, olimpiad, zawodów organizowanych przez szkołę i instytucje zewnętrzne na tablicy ogłoszeń i stronie internetowej </a:t>
            </a:r>
            <a:r>
              <a:rPr lang="pl-PL" sz="1300" dirty="0" smtClean="0">
                <a:latin typeface="Arial Rounded MT Bold" panose="020F0704030504030204" pitchFamily="34" charset="0"/>
              </a:rPr>
              <a:t>szkoły,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300" dirty="0" smtClean="0">
                <a:latin typeface="Arial Rounded MT Bold" panose="020F0704030504030204" pitchFamily="34" charset="0"/>
              </a:rPr>
              <a:t>prezentowanie </a:t>
            </a:r>
            <a:r>
              <a:rPr lang="pl-PL" sz="1300" dirty="0">
                <a:latin typeface="Arial Rounded MT Bold" panose="020F0704030504030204" pitchFamily="34" charset="0"/>
              </a:rPr>
              <a:t>osiągnięć uczniów uzdolnionych na stronie internetowej szkoły i na łamach lokalnej </a:t>
            </a:r>
            <a:r>
              <a:rPr lang="pl-PL" sz="1300" dirty="0" smtClean="0">
                <a:latin typeface="Arial Rounded MT Bold" panose="020F0704030504030204" pitchFamily="34" charset="0"/>
              </a:rPr>
              <a:t>prasy,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300" dirty="0" smtClean="0">
                <a:latin typeface="Arial Rounded MT Bold" panose="020F0704030504030204" pitchFamily="34" charset="0"/>
              </a:rPr>
              <a:t>promowanie </a:t>
            </a:r>
            <a:r>
              <a:rPr lang="pl-PL" sz="1300" dirty="0">
                <a:latin typeface="Arial Rounded MT Bold" panose="020F0704030504030204" pitchFamily="34" charset="0"/>
              </a:rPr>
              <a:t>osiągnięć uczniów uzdolnionych w dzielnicy, na terenie m.st. Warszawy, </a:t>
            </a:r>
            <a:endParaRPr lang="pl-PL" sz="1300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300" dirty="0" smtClean="0">
                <a:latin typeface="Arial Rounded MT Bold" panose="020F0704030504030204" pitchFamily="34" charset="0"/>
              </a:rPr>
              <a:t>wyróżnianie </a:t>
            </a:r>
            <a:r>
              <a:rPr lang="pl-PL" sz="1300" dirty="0">
                <a:latin typeface="Arial Rounded MT Bold" panose="020F0704030504030204" pitchFamily="34" charset="0"/>
              </a:rPr>
              <a:t>rodziców i instytucji współpracujących ze szkołą w zakresie wspierania uczniów </a:t>
            </a:r>
            <a:r>
              <a:rPr lang="pl-PL" sz="1300" dirty="0" smtClean="0">
                <a:latin typeface="Arial Rounded MT Bold" panose="020F0704030504030204" pitchFamily="34" charset="0"/>
              </a:rPr>
              <a:t>uzdolnionych,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300" dirty="0" smtClean="0">
                <a:latin typeface="Arial Rounded MT Bold" panose="020F0704030504030204" pitchFamily="34" charset="0"/>
              </a:rPr>
              <a:t>wyrażanie </a:t>
            </a:r>
            <a:r>
              <a:rPr lang="pl-PL" sz="1300" dirty="0">
                <a:latin typeface="Arial Rounded MT Bold" panose="020F0704030504030204" pitchFamily="34" charset="0"/>
              </a:rPr>
              <a:t>zgody na IPN lub </a:t>
            </a:r>
            <a:r>
              <a:rPr lang="pl-PL" sz="1300" dirty="0" smtClean="0">
                <a:latin typeface="Arial Rounded MT Bold" panose="020F0704030504030204" pitchFamily="34" charset="0"/>
              </a:rPr>
              <a:t>ITN,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300" dirty="0" smtClean="0">
                <a:latin typeface="Arial Rounded MT Bold" panose="020F0704030504030204" pitchFamily="34" charset="0"/>
              </a:rPr>
              <a:t>monitorowanie </a:t>
            </a:r>
            <a:r>
              <a:rPr lang="pl-PL" sz="1300" dirty="0">
                <a:latin typeface="Arial Rounded MT Bold" panose="020F0704030504030204" pitchFamily="34" charset="0"/>
              </a:rPr>
              <a:t>działań dydaktycznych wobec uczniów objętych programem.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Arial Rounded MT Bold" pitchFamily="34" charset="0"/>
              </a:rPr>
              <a:t>ZADANIA LIDERA I ZASTĘPCY SZWU</a:t>
            </a:r>
            <a:endParaRPr lang="pl-PL" sz="28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sz="2600" dirty="0">
                <a:latin typeface="Arial Rounded MT Bold" panose="020F0704030504030204" pitchFamily="34" charset="0"/>
              </a:rPr>
              <a:t>opracowanie, monitoring i ewaluacja Szkolnego Programu Wspierania </a:t>
            </a:r>
            <a:r>
              <a:rPr lang="pl-PL" sz="2600" dirty="0" smtClean="0">
                <a:latin typeface="Arial Rounded MT Bold" panose="020F0704030504030204" pitchFamily="34" charset="0"/>
              </a:rPr>
              <a:t>Uzdolnień,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 Rounded MT Bold" panose="020F0704030504030204" pitchFamily="34" charset="0"/>
              </a:rPr>
              <a:t>przedstawienie </a:t>
            </a:r>
            <a:r>
              <a:rPr lang="pl-PL" sz="2600" dirty="0">
                <a:latin typeface="Arial Rounded MT Bold" panose="020F0704030504030204" pitchFamily="34" charset="0"/>
              </a:rPr>
              <a:t>Radzie Pedagogicznej i Radzie Rodziców </a:t>
            </a:r>
            <a:r>
              <a:rPr lang="pl-PL" sz="2600" dirty="0" smtClean="0">
                <a:latin typeface="Arial Rounded MT Bold" panose="020F0704030504030204" pitchFamily="34" charset="0"/>
              </a:rPr>
              <a:t>programu,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 Rounded MT Bold" panose="020F0704030504030204" pitchFamily="34" charset="0"/>
              </a:rPr>
              <a:t>koordynowanie </a:t>
            </a:r>
            <a:r>
              <a:rPr lang="pl-PL" sz="2600" dirty="0">
                <a:latin typeface="Arial Rounded MT Bold" panose="020F0704030504030204" pitchFamily="34" charset="0"/>
              </a:rPr>
              <a:t>działań Szkolnego Zespołu Wspierania Uzdolnień </a:t>
            </a:r>
            <a:endParaRPr lang="pl-PL" sz="2600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 Rounded MT Bold" panose="020F0704030504030204" pitchFamily="34" charset="0"/>
              </a:rPr>
              <a:t>stworzenie </a:t>
            </a:r>
            <a:r>
              <a:rPr lang="pl-PL" sz="2600" dirty="0">
                <a:latin typeface="Arial Rounded MT Bold" panose="020F0704030504030204" pitchFamily="34" charset="0"/>
              </a:rPr>
              <a:t>i prowadzenie Szkolnego Rejestru Uczniów </a:t>
            </a:r>
            <a:r>
              <a:rPr lang="pl-PL" sz="2600" dirty="0" smtClean="0">
                <a:latin typeface="Arial Rounded MT Bold" panose="020F0704030504030204" pitchFamily="34" charset="0"/>
              </a:rPr>
              <a:t>Uzdolnionych,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 Rounded MT Bold" panose="020F0704030504030204" pitchFamily="34" charset="0"/>
              </a:rPr>
              <a:t>przydzielenie </a:t>
            </a:r>
            <a:r>
              <a:rPr lang="pl-PL" sz="2600" dirty="0">
                <a:latin typeface="Arial Rounded MT Bold" panose="020F0704030504030204" pitchFamily="34" charset="0"/>
              </a:rPr>
              <a:t>tutorów uczniom </a:t>
            </a:r>
            <a:r>
              <a:rPr lang="pl-PL" sz="2600" dirty="0" smtClean="0">
                <a:latin typeface="Arial Rounded MT Bold" panose="020F0704030504030204" pitchFamily="34" charset="0"/>
              </a:rPr>
              <a:t>uzdolnionym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 Rounded MT Bold" panose="020F0704030504030204" pitchFamily="34" charset="0"/>
              </a:rPr>
              <a:t>monitorowanie </a:t>
            </a:r>
            <a:r>
              <a:rPr lang="pl-PL" sz="2600" dirty="0">
                <a:latin typeface="Arial Rounded MT Bold" panose="020F0704030504030204" pitchFamily="34" charset="0"/>
              </a:rPr>
              <a:t>oferty zajęć rozwijających i konkursów dostępnych poza terenem szkoły i zamieszczenie informacji o ofercie zajęć na tablicy ogłoszeń, stronie internetowej szkoły oraz w dzienniku elektronicznym, </a:t>
            </a:r>
            <a:endParaRPr lang="pl-PL" sz="2600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 Rounded MT Bold" panose="020F0704030504030204" pitchFamily="34" charset="0"/>
              </a:rPr>
              <a:t>bieżące </a:t>
            </a:r>
            <a:r>
              <a:rPr lang="pl-PL" sz="2600" dirty="0">
                <a:latin typeface="Arial Rounded MT Bold" panose="020F0704030504030204" pitchFamily="34" charset="0"/>
              </a:rPr>
              <a:t>informowanie nauczycieli i uczniów o aktualnych działaniach szkoły i środowiska w zakresie rozwijania uzdolnień </a:t>
            </a:r>
            <a:r>
              <a:rPr lang="pl-PL" sz="2600" dirty="0" smtClean="0">
                <a:latin typeface="Arial Rounded MT Bold" panose="020F0704030504030204" pitchFamily="34" charset="0"/>
              </a:rPr>
              <a:t>uczniów,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 Rounded MT Bold" panose="020F0704030504030204" pitchFamily="34" charset="0"/>
              </a:rPr>
              <a:t>udział </a:t>
            </a:r>
            <a:r>
              <a:rPr lang="pl-PL" sz="2600" dirty="0">
                <a:latin typeface="Arial Rounded MT Bold" panose="020F0704030504030204" pitchFamily="34" charset="0"/>
              </a:rPr>
              <a:t>w szkoleniach dotyczących pracy z uczniem uzdolnionym i dzielenie się zdobytą wiedzą, </a:t>
            </a:r>
            <a:endParaRPr lang="pl-PL" sz="2600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 Rounded MT Bold" panose="020F0704030504030204" pitchFamily="34" charset="0"/>
              </a:rPr>
              <a:t>wymiana </a:t>
            </a:r>
            <a:r>
              <a:rPr lang="pl-PL" sz="2600" dirty="0">
                <a:latin typeface="Arial Rounded MT Bold" panose="020F0704030504030204" pitchFamily="34" charset="0"/>
              </a:rPr>
              <a:t>doświadczeń z liderami i członkami zespołów wspierania uzdolnionych w innych </a:t>
            </a:r>
            <a:r>
              <a:rPr lang="pl-PL" sz="2600" dirty="0" smtClean="0">
                <a:latin typeface="Arial Rounded MT Bold" panose="020F0704030504030204" pitchFamily="34" charset="0"/>
              </a:rPr>
              <a:t>szkołach</a:t>
            </a:r>
            <a:endParaRPr lang="pl-PL" sz="2600" dirty="0">
              <a:latin typeface="Arial Rounded MT Bold" panose="020F0704030504030204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09884"/>
          </a:xfrm>
        </p:spPr>
        <p:txBody>
          <a:bodyPr>
            <a:normAutofit fontScale="90000"/>
          </a:bodyPr>
          <a:lstStyle/>
          <a:p>
            <a:r>
              <a:rPr lang="pl-PL" sz="2800" dirty="0" smtClean="0">
                <a:latin typeface="Arial Rounded MT Bold" pitchFamily="34" charset="0"/>
              </a:rPr>
              <a:t>ZADANIA SZKOLNEGO ZESPOŁU WSPIERANIA UZDOLNIONYCH</a:t>
            </a:r>
            <a:endParaRPr lang="pl-PL" sz="2800" dirty="0">
              <a:latin typeface="Arial Rounded MT Bold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Rounded MT Bold" pitchFamily="34" charset="0"/>
              </a:rPr>
              <a:t>Opracowanie Szkolnego Programu Wpierania Uzdolnionych,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Rounded MT Bold" pitchFamily="34" charset="0"/>
              </a:rPr>
              <a:t>Opracowanie narzędzi służących identyfikacji uczniów uzdolnionych, diagnozie uzdolnień oraz rejestrowaniu postępów i osiągnięć uczniów,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Rounded MT Bold" pitchFamily="34" charset="0"/>
              </a:rPr>
              <a:t>Identyfikacja uzdolnień i indywidualnego stylu uczenia się ucznia,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Rounded MT Bold" pitchFamily="34" charset="0"/>
              </a:rPr>
              <a:t>Nominacje uczniów uzdolnionych</a:t>
            </a:r>
            <a:endParaRPr lang="pl-PL" sz="1400" dirty="0">
              <a:latin typeface="Arial Rounded MT Bold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Rounded MT Bold" pitchFamily="34" charset="0"/>
              </a:rPr>
              <a:t>Przydzielanie  tutorów wspierających indywidualny rozwój ucznia spośród pracowników szkoły lub spoza niej,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Rounded MT Bold" pitchFamily="34" charset="0"/>
              </a:rPr>
              <a:t>Przyznawanie i realizowanie IPN i ITN oraz promocji do klasy programowo wyższej.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Rounded MT Bold" pitchFamily="34" charset="0"/>
              </a:rPr>
              <a:t>Typowanie uczniów do stypendiów naukowych i informowanie ich o ogólnopolskiej ofercie stypendialnej.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Rounded MT Bold" pitchFamily="34" charset="0"/>
              </a:rPr>
              <a:t>Promowanie uczniów uzdolnionych w szkole i poza nią,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latin typeface="Arial Rounded MT Bold" pitchFamily="34" charset="0"/>
              </a:rPr>
              <a:t>monitorowanie oferty zajęć rozwijających i konkursów dostępnych poza terenem </a:t>
            </a:r>
            <a:r>
              <a:rPr lang="pl-PL" sz="1400" dirty="0" smtClean="0">
                <a:latin typeface="Arial Rounded MT Bold" pitchFamily="34" charset="0"/>
              </a:rPr>
              <a:t>szkoły  oraz zachęcanie uczniów do udziału w nich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Rounded MT Bold" pitchFamily="34" charset="0"/>
              </a:rPr>
              <a:t>Uczestniczenie w szkoleniach w zakresie wspierania uzdolnień uczniów</a:t>
            </a:r>
            <a:endParaRPr lang="pl-PL" sz="1400" dirty="0">
              <a:latin typeface="Arial Rounded MT Bold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Rounded MT Bold" pitchFamily="34" charset="0"/>
              </a:rPr>
              <a:t>Włączenie do współpracy wychowawców, pedagoga, psychologa szkolnego, pracowników biblioteki oraz innych nauczycieli, którzy obejmą indywidualną opieką pedagogiczną i psychologiczną uczniów uzdolnionych,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Rounded MT Bold" pitchFamily="34" charset="0"/>
              </a:rPr>
              <a:t>Ewaluacja trafności podjętych działań w celu poprawy adekwatności zajęć pozalekcyjnych do indywidualnych potrzeb i zainteresowań uczniów uzdolnionych.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Rounded MT Bold" pitchFamily="34" charset="0"/>
              </a:rPr>
              <a:t>Nawiązanie współpracy i wymiany doświadczeń z innymi szkołami realizującymi program „Wars i Sawa” w dzielnicy Białołęka.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Rounded MT Bold" pitchFamily="34" charset="0"/>
              </a:rPr>
              <a:t>Udział w biesiadach „Warsa i Sawy”.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rgbClr val="00B050"/>
                </a:solidFill>
                <a:latin typeface="Arial Rounded MT Bold" pitchFamily="34" charset="0"/>
              </a:rPr>
              <a:t>SZ.Z.W.U.</a:t>
            </a:r>
            <a:endParaRPr lang="pl-PL" sz="4000" b="1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828670"/>
              </p:ext>
            </p:extLst>
          </p:nvPr>
        </p:nvGraphicFramePr>
        <p:xfrm>
          <a:off x="357158" y="620688"/>
          <a:ext cx="8501122" cy="6138478"/>
        </p:xfrm>
        <a:graphic>
          <a:graphicData uri="http://schemas.openxmlformats.org/drawingml/2006/table">
            <a:tbl>
              <a:tblPr/>
              <a:tblGrid>
                <a:gridCol w="2786082"/>
                <a:gridCol w="3210245"/>
                <a:gridCol w="2504795"/>
              </a:tblGrid>
              <a:tr h="640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Grażyna  Rybicka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Matematyczny, </a:t>
                      </a:r>
                      <a:r>
                        <a:rPr lang="pl-PL" b="1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monitoring, ewaluacja</a:t>
                      </a:r>
                      <a:endParaRPr lang="pl-PL" b="1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Matematyka; Lider </a:t>
                      </a: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zespołu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Justyna </a:t>
                      </a:r>
                      <a:r>
                        <a:rPr lang="pl-PL" sz="1800" b="1" dirty="0" err="1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Czulewicz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Humanistyczny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Język polski ; Zastępca </a:t>
                      </a: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lidera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Marta</a:t>
                      </a:r>
                      <a:r>
                        <a:rPr lang="pl-PL" sz="1800" b="1" baseline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identyfikacja,</a:t>
                      </a:r>
                      <a:r>
                        <a:rPr lang="pl-PL" sz="1800" b="1" baseline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współpraca z rodzicami i poradnią </a:t>
                      </a:r>
                      <a:r>
                        <a:rPr lang="pl-PL" sz="1800" b="1" dirty="0" err="1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psych.ped</a:t>
                      </a: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Pedagog szkolny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Jolanta Suska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identyfikacja,</a:t>
                      </a:r>
                      <a:r>
                        <a:rPr lang="pl-PL" sz="1800" b="1" baseline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współpraca z rodzicami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Psycholog szkolny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Andrzej Smoliński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matematyczno-logiczny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Informatyka; Edukator Technologii Informatycznej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Leszek Warda 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sportowy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Wychowanie </a:t>
                      </a:r>
                      <a:r>
                        <a:rPr lang="pl-PL" sz="14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fizyczne,</a:t>
                      </a:r>
                      <a:endParaRPr lang="pl-PL" sz="1400" b="1" baseline="0" dirty="0" smtClean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Ewa Pietrzykowska 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geograficzny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Geografia</a:t>
                      </a:r>
                      <a:endParaRPr lang="pl-PL" sz="14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Anna Mosakowska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wyszukiwanie informacji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Bibliotekarz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Anna</a:t>
                      </a:r>
                      <a:r>
                        <a:rPr lang="pl-PL" sz="1800" b="1" baseline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800" b="1" baseline="0" dirty="0" err="1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Zachwieja</a:t>
                      </a:r>
                      <a:r>
                        <a:rPr lang="pl-PL" sz="1800" b="1" baseline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chemiczny</a:t>
                      </a:r>
                      <a:endParaRPr lang="pl-PL" sz="1800" b="1" dirty="0">
                        <a:solidFill>
                          <a:srgbClr val="00B050"/>
                        </a:solidFill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Chemia</a:t>
                      </a:r>
                      <a:endParaRPr lang="pl-PL" sz="14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Grzegorz</a:t>
                      </a:r>
                      <a:r>
                        <a:rPr lang="pl-PL" sz="1800" b="1" baseline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Pasieka 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społeczny</a:t>
                      </a:r>
                      <a:endParaRPr lang="pl-PL" sz="1800" b="1" dirty="0">
                        <a:solidFill>
                          <a:srgbClr val="00B050"/>
                        </a:solidFill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Samorząd Uczniowski</a:t>
                      </a:r>
                      <a:endParaRPr lang="pl-PL" sz="14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Robert</a:t>
                      </a:r>
                      <a:r>
                        <a:rPr lang="pl-PL" sz="1800" b="1" baseline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Kulka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historyczny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Historia</a:t>
                      </a:r>
                      <a:endParaRPr lang="pl-PL" sz="14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Iza</a:t>
                      </a:r>
                      <a:r>
                        <a:rPr lang="pl-PL" sz="1800" b="1" baseline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Kudła, Katarzyna Dobrzyńska </a:t>
                      </a:r>
                      <a:endParaRPr lang="pl-PL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językowy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Język angielski</a:t>
                      </a:r>
                      <a:endParaRPr lang="pl-PL" sz="14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dirty="0" smtClean="0">
                <a:latin typeface="Arial Rounded MT Bold" pitchFamily="34" charset="0"/>
              </a:rPr>
              <a:t>ZADANIA OPIEKUNÓW UCZNIÓW UZDOLNIONYCH</a:t>
            </a:r>
            <a:endParaRPr lang="pl-PL" sz="36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dirty="0">
                <a:latin typeface="Arial Rounded MT Bold" panose="020F0704030504030204" pitchFamily="34" charset="0"/>
              </a:rPr>
              <a:t>opracowanie indywidualnego planu pracy z uczniem uzdolnionym/ IPN/ ITN z udziałem ucznia i rodzica/ prawnego  </a:t>
            </a:r>
            <a:r>
              <a:rPr lang="pl-PL" dirty="0" smtClean="0">
                <a:latin typeface="Arial Rounded MT Bold" panose="020F0704030504030204" pitchFamily="34" charset="0"/>
              </a:rPr>
              <a:t>opiekuna,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dostosowanie </a:t>
            </a:r>
            <a:r>
              <a:rPr lang="pl-PL" dirty="0">
                <a:latin typeface="Arial Rounded MT Bold" panose="020F0704030504030204" pitchFamily="34" charset="0"/>
              </a:rPr>
              <a:t>form i metod pracy z uczniem uzdolnionym do preferowanego przez dziecko stylu uczenia się </a:t>
            </a:r>
            <a:r>
              <a:rPr lang="pl-PL" dirty="0" smtClean="0">
                <a:latin typeface="Arial Rounded MT Bold" panose="020F0704030504030204" pitchFamily="34" charset="0"/>
              </a:rPr>
              <a:t>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wdrożenie </a:t>
            </a:r>
            <a:r>
              <a:rPr lang="pl-PL" dirty="0">
                <a:latin typeface="Arial Rounded MT Bold" panose="020F0704030504030204" pitchFamily="34" charset="0"/>
              </a:rPr>
              <a:t>indywidualnego planu pracy z uczniem uzdolnionym, IPN lub </a:t>
            </a:r>
            <a:r>
              <a:rPr lang="pl-PL" dirty="0" smtClean="0">
                <a:latin typeface="Arial Rounded MT Bold" panose="020F0704030504030204" pitchFamily="34" charset="0"/>
              </a:rPr>
              <a:t>ITN,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pełnienie </a:t>
            </a:r>
            <a:r>
              <a:rPr lang="pl-PL" dirty="0">
                <a:latin typeface="Arial Rounded MT Bold" panose="020F0704030504030204" pitchFamily="34" charset="0"/>
              </a:rPr>
              <a:t>roli konsultanta/tutora/mistrza i wspieranie ucznia w rozwijaniu uzdolnień,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przekazywanie liderowi, wychowawcy</a:t>
            </a:r>
            <a:r>
              <a:rPr lang="pl-PL" dirty="0">
                <a:latin typeface="Arial Rounded MT Bold" panose="020F0704030504030204" pitchFamily="34" charset="0"/>
              </a:rPr>
              <a:t>, nauczycielowi przedmiotu, dyrekcji szkoły i rodzicom informacji o uzyskanych osiągnięciach ucznia uzdolnionego,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przeprowadzenie </a:t>
            </a:r>
            <a:r>
              <a:rPr lang="pl-PL" dirty="0">
                <a:latin typeface="Arial Rounded MT Bold" panose="020F0704030504030204" pitchFamily="34" charset="0"/>
              </a:rPr>
              <a:t>rocznej ewaluacji postępów </a:t>
            </a:r>
            <a:r>
              <a:rPr lang="pl-PL" dirty="0" smtClean="0">
                <a:latin typeface="Arial Rounded MT Bold" panose="020F0704030504030204" pitchFamily="34" charset="0"/>
              </a:rPr>
              <a:t>ucznia,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występowanie </a:t>
            </a:r>
            <a:r>
              <a:rPr lang="pl-PL" dirty="0">
                <a:latin typeface="Arial Rounded MT Bold" panose="020F0704030504030204" pitchFamily="34" charset="0"/>
              </a:rPr>
              <a:t>o przyznanie nagród i stypendiów dla ucznia zdolnego.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 smtClean="0">
                <a:latin typeface="Arial Rounded MT Bold" pitchFamily="34" charset="0"/>
              </a:rPr>
              <a:t>ZADANIA NAUCZYCIELI PRZEDMIOTÓW</a:t>
            </a:r>
            <a:endParaRPr lang="pl-PL" sz="32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764704"/>
            <a:ext cx="8229600" cy="587900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sz="1600" dirty="0">
                <a:latin typeface="Arial Rounded MT Bold" panose="020F0704030504030204" pitchFamily="34" charset="0"/>
              </a:rPr>
              <a:t>nominowanie ucznia uzdolnionego, </a:t>
            </a:r>
            <a:endParaRPr lang="pl-PL" sz="1600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Arial Rounded MT Bold" panose="020F0704030504030204" pitchFamily="34" charset="0"/>
              </a:rPr>
              <a:t>udział </a:t>
            </a:r>
            <a:r>
              <a:rPr lang="pl-PL" sz="1600" dirty="0">
                <a:latin typeface="Arial Rounded MT Bold" panose="020F0704030504030204" pitchFamily="34" charset="0"/>
              </a:rPr>
              <a:t>w spotkaniu zespołu przedmiotowego i wybór opiekuna dla ucznia uzdolnionego, </a:t>
            </a:r>
            <a:endParaRPr lang="pl-PL" sz="1600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Arial Rounded MT Bold" panose="020F0704030504030204" pitchFamily="34" charset="0"/>
              </a:rPr>
              <a:t>modyfikacja </a:t>
            </a:r>
            <a:r>
              <a:rPr lang="pl-PL" sz="1600" dirty="0">
                <a:latin typeface="Arial Rounded MT Bold" panose="020F0704030504030204" pitchFamily="34" charset="0"/>
              </a:rPr>
              <a:t>programów nauczania oraz tworzenie autorskich programów </a:t>
            </a:r>
            <a:r>
              <a:rPr lang="pl-PL" sz="1600" dirty="0" smtClean="0">
                <a:latin typeface="Arial Rounded MT Bold" panose="020F0704030504030204" pitchFamily="34" charset="0"/>
              </a:rPr>
              <a:t>nauczania,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Arial Rounded MT Bold" panose="020F0704030504030204" pitchFamily="34" charset="0"/>
              </a:rPr>
              <a:t>wdrożenie </a:t>
            </a:r>
            <a:r>
              <a:rPr lang="pl-PL" sz="1600" dirty="0">
                <a:latin typeface="Arial Rounded MT Bold" panose="020F0704030504030204" pitchFamily="34" charset="0"/>
              </a:rPr>
              <a:t>indywidualnego planu pracy z uczniem uzdolnionym, IPN lub </a:t>
            </a:r>
            <a:r>
              <a:rPr lang="pl-PL" sz="1600" dirty="0" smtClean="0">
                <a:latin typeface="Arial Rounded MT Bold" panose="020F0704030504030204" pitchFamily="34" charset="0"/>
              </a:rPr>
              <a:t>ITN,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Arial Rounded MT Bold" panose="020F0704030504030204" pitchFamily="34" charset="0"/>
              </a:rPr>
              <a:t>indywidualizowanie </a:t>
            </a:r>
            <a:r>
              <a:rPr lang="pl-PL" sz="1600" dirty="0">
                <a:latin typeface="Arial Rounded MT Bold" panose="020F0704030504030204" pitchFamily="34" charset="0"/>
              </a:rPr>
              <a:t>na zajęciach lekcyjnych i pozalekcyjnych pracy z uczniem </a:t>
            </a:r>
            <a:r>
              <a:rPr lang="pl-PL" sz="1600" dirty="0" smtClean="0">
                <a:latin typeface="Arial Rounded MT Bold" panose="020F0704030504030204" pitchFamily="34" charset="0"/>
              </a:rPr>
              <a:t>uzdolnionym,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Arial Rounded MT Bold" panose="020F0704030504030204" pitchFamily="34" charset="0"/>
              </a:rPr>
              <a:t>aktywizowanie </a:t>
            </a:r>
            <a:r>
              <a:rPr lang="pl-PL" sz="1600" dirty="0">
                <a:latin typeface="Arial Rounded MT Bold" panose="020F0704030504030204" pitchFamily="34" charset="0"/>
              </a:rPr>
              <a:t>ucznia uzdolnionego podczas zajęć </a:t>
            </a:r>
            <a:r>
              <a:rPr lang="pl-PL" sz="1600" dirty="0" smtClean="0">
                <a:latin typeface="Arial Rounded MT Bold" panose="020F0704030504030204" pitchFamily="34" charset="0"/>
              </a:rPr>
              <a:t>dydaktycznych,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Arial Rounded MT Bold" panose="020F0704030504030204" pitchFamily="34" charset="0"/>
              </a:rPr>
              <a:t>poszukiwanie </a:t>
            </a:r>
            <a:r>
              <a:rPr lang="pl-PL" sz="1600" dirty="0">
                <a:latin typeface="Arial Rounded MT Bold" panose="020F0704030504030204" pitchFamily="34" charset="0"/>
              </a:rPr>
              <a:t>i stosowanie nowych metod i form pracy z uczniem </a:t>
            </a:r>
            <a:r>
              <a:rPr lang="pl-PL" sz="1600" dirty="0" smtClean="0">
                <a:latin typeface="Arial Rounded MT Bold" panose="020F0704030504030204" pitchFamily="34" charset="0"/>
              </a:rPr>
              <a:t>uzdolnionym,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Arial Rounded MT Bold" panose="020F0704030504030204" pitchFamily="34" charset="0"/>
              </a:rPr>
              <a:t>współpraca </a:t>
            </a:r>
            <a:r>
              <a:rPr lang="pl-PL" sz="1600" dirty="0">
                <a:latin typeface="Arial Rounded MT Bold" panose="020F0704030504030204" pitchFamily="34" charset="0"/>
              </a:rPr>
              <a:t>z SZWU, z rodzicami, pedagogiem, psychologiem szkolnym z Poradnią </a:t>
            </a:r>
            <a:r>
              <a:rPr lang="pl-PL" sz="1600" dirty="0" smtClean="0">
                <a:latin typeface="Arial Rounded MT Bold" panose="020F0704030504030204" pitchFamily="34" charset="0"/>
              </a:rPr>
              <a:t>Psychologiczno-Pedagogiczną,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Arial Rounded MT Bold" panose="020F0704030504030204" pitchFamily="34" charset="0"/>
              </a:rPr>
              <a:t>przekazywanie </a:t>
            </a:r>
            <a:r>
              <a:rPr lang="pl-PL" sz="1600" dirty="0">
                <a:latin typeface="Arial Rounded MT Bold" panose="020F0704030504030204" pitchFamily="34" charset="0"/>
              </a:rPr>
              <a:t>na bieżąco informacji o sukcesach uczniów wychowawcy klasy i opiekunowi ucznia </a:t>
            </a:r>
            <a:r>
              <a:rPr lang="pl-PL" sz="1600" dirty="0" smtClean="0">
                <a:latin typeface="Arial Rounded MT Bold" panose="020F0704030504030204" pitchFamily="34" charset="0"/>
              </a:rPr>
              <a:t>uzdolnionego,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Arial Rounded MT Bold" panose="020F0704030504030204" pitchFamily="34" charset="0"/>
              </a:rPr>
              <a:t>utrzymywanie </a:t>
            </a:r>
            <a:r>
              <a:rPr lang="pl-PL" sz="1600" dirty="0">
                <a:latin typeface="Arial Rounded MT Bold" panose="020F0704030504030204" pitchFamily="34" charset="0"/>
              </a:rPr>
              <a:t>wysokiego poziomu wymagań, wskazywanie dodatkowych źródeł wiedzy, zadań </a:t>
            </a:r>
            <a:r>
              <a:rPr lang="pl-PL" sz="1600" dirty="0" smtClean="0">
                <a:latin typeface="Arial Rounded MT Bold" panose="020F0704030504030204" pitchFamily="34" charset="0"/>
              </a:rPr>
              <a:t>dodatkowych,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Arial Rounded MT Bold" panose="020F0704030504030204" pitchFamily="34" charset="0"/>
              </a:rPr>
              <a:t>organizowanie </a:t>
            </a:r>
            <a:r>
              <a:rPr lang="pl-PL" sz="1600" dirty="0">
                <a:latin typeface="Arial Rounded MT Bold" panose="020F0704030504030204" pitchFamily="34" charset="0"/>
              </a:rPr>
              <a:t>konkursów, zawodów, turniejów o zasięgu szkolnym i </a:t>
            </a:r>
            <a:r>
              <a:rPr lang="pl-PL" sz="1600" dirty="0" smtClean="0">
                <a:latin typeface="Arial Rounded MT Bold" panose="020F0704030504030204" pitchFamily="34" charset="0"/>
              </a:rPr>
              <a:t>pozaszkolnym,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Arial Rounded MT Bold" panose="020F0704030504030204" pitchFamily="34" charset="0"/>
              </a:rPr>
              <a:t>zachęcanie </a:t>
            </a:r>
            <a:r>
              <a:rPr lang="pl-PL" sz="1600" dirty="0">
                <a:latin typeface="Arial Rounded MT Bold" panose="020F0704030504030204" pitchFamily="34" charset="0"/>
              </a:rPr>
              <a:t>do udziału w konkursach, zawodach, turniejach, itp</a:t>
            </a:r>
            <a:r>
              <a:rPr lang="pl-PL" sz="1600" dirty="0" smtClean="0">
                <a:latin typeface="Arial Rounded MT Bold" panose="020F0704030504030204" pitchFamily="34" charset="0"/>
              </a:rPr>
              <a:t>.,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Arial Rounded MT Bold" panose="020F0704030504030204" pitchFamily="34" charset="0"/>
              </a:rPr>
              <a:t>przygotowywanie </a:t>
            </a:r>
            <a:r>
              <a:rPr lang="pl-PL" sz="1600" dirty="0">
                <a:latin typeface="Arial Rounded MT Bold" panose="020F0704030504030204" pitchFamily="34" charset="0"/>
              </a:rPr>
              <a:t>uczniów do </a:t>
            </a:r>
            <a:r>
              <a:rPr lang="pl-PL" sz="1600" dirty="0" smtClean="0">
                <a:latin typeface="Arial Rounded MT Bold" panose="020F0704030504030204" pitchFamily="34" charset="0"/>
              </a:rPr>
              <a:t>konkursów,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Arial Rounded MT Bold" panose="020F0704030504030204" pitchFamily="34" charset="0"/>
              </a:rPr>
              <a:t>udział </a:t>
            </a:r>
            <a:r>
              <a:rPr lang="pl-PL" sz="1600" dirty="0">
                <a:latin typeface="Arial Rounded MT Bold" panose="020F0704030504030204" pitchFamily="34" charset="0"/>
              </a:rPr>
              <a:t>w szkoleniach poświęconych pracy z uczniem zdolnym.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/>
          </a:bodyPr>
          <a:lstStyle/>
          <a:p>
            <a:r>
              <a:rPr lang="pl-PL" sz="4000" dirty="0" smtClean="0">
                <a:latin typeface="Arial Rounded MT Bold" pitchFamily="34" charset="0"/>
              </a:rPr>
              <a:t>ZADANIA WYCHOWAWCY</a:t>
            </a:r>
            <a:endParaRPr lang="pl-PL" sz="4000" dirty="0">
              <a:latin typeface="Arial Rounded MT Bold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</p:spPr>
        <p:txBody>
          <a:bodyPr>
            <a:normAutofit fontScale="55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dirty="0">
                <a:latin typeface="Arial Rounded MT Bold" panose="020F0704030504030204" pitchFamily="34" charset="0"/>
              </a:rPr>
              <a:t>nominacja ucznia uzdolnionego w klasie,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 </a:t>
            </a:r>
            <a:r>
              <a:rPr lang="pl-PL" dirty="0">
                <a:latin typeface="Arial Rounded MT Bold" panose="020F0704030504030204" pitchFamily="34" charset="0"/>
              </a:rPr>
              <a:t>przeprowadzenie i analiza ankiet wśród uczniów i rodziców mających na celu wyłonienie uczniów uzdolnionych, 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uzyskanie </a:t>
            </a:r>
            <a:r>
              <a:rPr lang="pl-PL" dirty="0">
                <a:latin typeface="Arial Rounded MT Bold" panose="020F0704030504030204" pitchFamily="34" charset="0"/>
              </a:rPr>
              <a:t>od rodziców dodatkowych informacji na temat dziecka (kwestionariusz</a:t>
            </a:r>
            <a:r>
              <a:rPr lang="pl-PL" dirty="0" smtClean="0">
                <a:latin typeface="Arial Rounded MT Bold" panose="020F0704030504030204" pitchFamily="34" charset="0"/>
              </a:rPr>
              <a:t>),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przekazywanie </a:t>
            </a:r>
            <a:r>
              <a:rPr lang="pl-PL" dirty="0">
                <a:latin typeface="Arial Rounded MT Bold" panose="020F0704030504030204" pitchFamily="34" charset="0"/>
              </a:rPr>
              <a:t>zespołowi SZWU zgromadzonych i przeanalizowanych danych dotyczących zainteresowań i osiągnięć </a:t>
            </a:r>
            <a:r>
              <a:rPr lang="pl-PL" dirty="0" smtClean="0">
                <a:latin typeface="Arial Rounded MT Bold" panose="020F0704030504030204" pitchFamily="34" charset="0"/>
              </a:rPr>
              <a:t>uczniów,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prowadzenie </a:t>
            </a:r>
            <a:r>
              <a:rPr lang="pl-PL" dirty="0">
                <a:latin typeface="Arial Rounded MT Bold" panose="020F0704030504030204" pitchFamily="34" charset="0"/>
              </a:rPr>
              <a:t>obserwacji uczniów zdolnych w celu zdiagnozowania u nich zapotrzebowania na pomoc </a:t>
            </a:r>
            <a:r>
              <a:rPr lang="pl-PL" dirty="0" err="1">
                <a:latin typeface="Arial Rounded MT Bold" panose="020F0704030504030204" pitchFamily="34" charset="0"/>
              </a:rPr>
              <a:t>psychologiczno</a:t>
            </a:r>
            <a:r>
              <a:rPr lang="pl-PL" dirty="0">
                <a:latin typeface="Arial Rounded MT Bold" panose="020F0704030504030204" pitchFamily="34" charset="0"/>
              </a:rPr>
              <a:t> – </a:t>
            </a:r>
            <a:r>
              <a:rPr lang="pl-PL" dirty="0" smtClean="0">
                <a:latin typeface="Arial Rounded MT Bold" panose="020F0704030504030204" pitchFamily="34" charset="0"/>
              </a:rPr>
              <a:t>pedagogiczną,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współpraca </a:t>
            </a:r>
            <a:r>
              <a:rPr lang="pl-PL" dirty="0">
                <a:latin typeface="Arial Rounded MT Bold" panose="020F0704030504030204" pitchFamily="34" charset="0"/>
              </a:rPr>
              <a:t>z opiekunem ucznia uzdolnionego, pedagogiem, psychologiem, innymi nauczycielami ucznia oraz jego rodzicami i PPP w celu zapewnienia dziecku harmonijnego rozwoju umysłowego i psychofizycznego,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korzystanie </a:t>
            </a:r>
            <a:r>
              <a:rPr lang="pl-PL" dirty="0">
                <a:latin typeface="Arial Rounded MT Bold" panose="020F0704030504030204" pitchFamily="34" charset="0"/>
              </a:rPr>
              <a:t>z oferty instytucji kulturalno-oświatowych, społecznych, organizacji rządowych i pozarządowych prowadzących działalność edukacyjną, kulturalną i sportową, podczas opracowywania harmonogramu wyjść klasowych,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informowanie </a:t>
            </a:r>
            <a:r>
              <a:rPr lang="pl-PL" dirty="0">
                <a:latin typeface="Arial Rounded MT Bold" panose="020F0704030504030204" pitchFamily="34" charset="0"/>
              </a:rPr>
              <a:t>rodziców o możliwościach rozwijania uzdolnień dziecka poza </a:t>
            </a:r>
            <a:r>
              <a:rPr lang="pl-PL" dirty="0" smtClean="0">
                <a:latin typeface="Arial Rounded MT Bold" panose="020F0704030504030204" pitchFamily="34" charset="0"/>
              </a:rPr>
              <a:t>szkołą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zachęcanie </a:t>
            </a:r>
            <a:r>
              <a:rPr lang="pl-PL" dirty="0">
                <a:latin typeface="Arial Rounded MT Bold" panose="020F0704030504030204" pitchFamily="34" charset="0"/>
              </a:rPr>
              <a:t>uczniów do udziału w działaniach </a:t>
            </a:r>
            <a:r>
              <a:rPr lang="pl-PL" dirty="0" smtClean="0">
                <a:latin typeface="Arial Rounded MT Bold" panose="020F0704030504030204" pitchFamily="34" charset="0"/>
              </a:rPr>
              <a:t>społecznych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dokumentowanie </a:t>
            </a:r>
            <a:r>
              <a:rPr lang="pl-PL" dirty="0">
                <a:latin typeface="Arial Rounded MT Bold" panose="020F0704030504030204" pitchFamily="34" charset="0"/>
              </a:rPr>
              <a:t>i promowanie osiągnięć uczniów </a:t>
            </a:r>
            <a:r>
              <a:rPr lang="pl-PL" dirty="0" smtClean="0">
                <a:latin typeface="Arial Rounded MT Bold" panose="020F0704030504030204" pitchFamily="34" charset="0"/>
              </a:rPr>
              <a:t>uzdolnionych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zachęcanie </a:t>
            </a:r>
            <a:r>
              <a:rPr lang="pl-PL" dirty="0">
                <a:latin typeface="Arial Rounded MT Bold" panose="020F0704030504030204" pitchFamily="34" charset="0"/>
              </a:rPr>
              <a:t>rodziców do aktywnego udziału w życiu szkoły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Arial Rounded MT Bold" pitchFamily="34" charset="0"/>
              </a:rPr>
              <a:t>ZADANIA PEDAGOGA SZKOLNEGO</a:t>
            </a:r>
            <a:endParaRPr lang="pl-PL" sz="32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latin typeface="Arial Rounded MT Bold" panose="020F0704030504030204" pitchFamily="34" charset="0"/>
              </a:rPr>
              <a:t>opracowanie narzędzi badawczych potrzebnych do przeprowadzenia wstępnej </a:t>
            </a:r>
            <a:r>
              <a:rPr lang="pl-PL" dirty="0" smtClean="0">
                <a:latin typeface="Arial Rounded MT Bold" panose="020F0704030504030204" pitchFamily="34" charset="0"/>
              </a:rPr>
              <a:t>diagnozy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określenie </a:t>
            </a:r>
            <a:r>
              <a:rPr lang="pl-PL" dirty="0">
                <a:latin typeface="Arial Rounded MT Bold" panose="020F0704030504030204" pitchFamily="34" charset="0"/>
              </a:rPr>
              <a:t>preferencji uczenia się ucznia uzdolnionego (stylu uczenia się, profilu dominacji i typu inteligencji wg </a:t>
            </a:r>
            <a:r>
              <a:rPr lang="pl-PL" dirty="0" smtClean="0">
                <a:latin typeface="Arial Rounded MT Bold" panose="020F0704030504030204" pitchFamily="34" charset="0"/>
              </a:rPr>
              <a:t>Gardnera.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wypełnienie </a:t>
            </a:r>
            <a:r>
              <a:rPr lang="pl-PL" dirty="0">
                <a:latin typeface="Arial Rounded MT Bold" panose="020F0704030504030204" pitchFamily="34" charset="0"/>
              </a:rPr>
              <a:t>Karty Profilu </a:t>
            </a:r>
            <a:r>
              <a:rPr lang="pl-PL" dirty="0" smtClean="0">
                <a:latin typeface="Arial Rounded MT Bold" panose="020F0704030504030204" pitchFamily="34" charset="0"/>
              </a:rPr>
              <a:t>Ucznia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współpraca </a:t>
            </a:r>
            <a:r>
              <a:rPr lang="pl-PL" dirty="0">
                <a:latin typeface="Arial Rounded MT Bold" panose="020F0704030504030204" pitchFamily="34" charset="0"/>
              </a:rPr>
              <a:t>z nauczycielami, wychowawcami oraz z Poradnią </a:t>
            </a:r>
            <a:r>
              <a:rPr lang="pl-PL" dirty="0" err="1">
                <a:latin typeface="Arial Rounded MT Bold" panose="020F0704030504030204" pitchFamily="34" charset="0"/>
              </a:rPr>
              <a:t>Psychologiczno</a:t>
            </a:r>
            <a:r>
              <a:rPr lang="pl-PL" dirty="0">
                <a:latin typeface="Arial Rounded MT Bold" panose="020F0704030504030204" pitchFamily="34" charset="0"/>
              </a:rPr>
              <a:t> –Pedagogiczną w diagnozowaniu uzdolnień </a:t>
            </a:r>
            <a:r>
              <a:rPr lang="pl-PL" dirty="0" smtClean="0">
                <a:latin typeface="Arial Rounded MT Bold" panose="020F0704030504030204" pitchFamily="34" charset="0"/>
              </a:rPr>
              <a:t>uczniów,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objęcie </a:t>
            </a:r>
            <a:r>
              <a:rPr lang="pl-PL" dirty="0">
                <a:latin typeface="Arial Rounded MT Bold" panose="020F0704030504030204" pitchFamily="34" charset="0"/>
              </a:rPr>
              <a:t>opieką psychologiczno-pedagogiczną uczniów uzdolnionych,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udzielanie </a:t>
            </a:r>
            <a:r>
              <a:rPr lang="pl-PL" dirty="0">
                <a:latin typeface="Arial Rounded MT Bold" panose="020F0704030504030204" pitchFamily="34" charset="0"/>
              </a:rPr>
              <a:t>pomocy uczniom w sytuacji porażki, niespełnienia oczekiwań,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prowadzenie </a:t>
            </a:r>
            <a:r>
              <a:rPr lang="pl-PL" dirty="0">
                <a:latin typeface="Arial Rounded MT Bold" panose="020F0704030504030204" pitchFamily="34" charset="0"/>
              </a:rPr>
              <a:t>zajęć, konsultacji dla rodziców poświęconych wspieraniu rozwoju uzdolnień dzieci i młodzieży,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informowanie </a:t>
            </a:r>
            <a:r>
              <a:rPr lang="pl-PL" dirty="0">
                <a:latin typeface="Arial Rounded MT Bold" panose="020F0704030504030204" pitchFamily="34" charset="0"/>
              </a:rPr>
              <a:t>uczniów i rodziców o szkolnej i pozaszkolnej ofercie stypendialnej,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pomoc </a:t>
            </a:r>
            <a:r>
              <a:rPr lang="pl-PL" dirty="0">
                <a:latin typeface="Arial Rounded MT Bold" panose="020F0704030504030204" pitchFamily="34" charset="0"/>
              </a:rPr>
              <a:t>w pozyskiwaniu funduszy na rzecz pracy z uczniami uzdolnionymi,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prowadzenie </a:t>
            </a:r>
            <a:r>
              <a:rPr lang="pl-PL" dirty="0">
                <a:latin typeface="Arial Rounded MT Bold" panose="020F0704030504030204" pitchFamily="34" charset="0"/>
              </a:rPr>
              <a:t>rejestru stypendystów,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udział </a:t>
            </a:r>
            <a:r>
              <a:rPr lang="pl-PL" dirty="0">
                <a:latin typeface="Arial Rounded MT Bold" panose="020F0704030504030204" pitchFamily="34" charset="0"/>
              </a:rPr>
              <a:t>w różnych formach szkoleniowych poświęconych pracy z uczniem uzdolnionym,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współpraca </a:t>
            </a:r>
            <a:r>
              <a:rPr lang="pl-PL" dirty="0">
                <a:latin typeface="Arial Rounded MT Bold" panose="020F0704030504030204" pitchFamily="34" charset="0"/>
              </a:rPr>
              <a:t>z rodzicami, środowiskiem, władzami lokalnymi i organizacjami wspomagającymi szkołę w działaniach skierowanych na wspieranie uzdolnień i zainteresowań.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latin typeface="Arial Rounded MT Bold" pitchFamily="34" charset="0"/>
              </a:rPr>
              <a:t>ZADANIA PSYCHOLOGA SZKOLNEGO</a:t>
            </a:r>
            <a:endParaRPr lang="pl-PL" sz="36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Identyfikacja uzdolnień i indywidualnego stylu uczenia się ucznia,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Nawiązanie ścisłej współpracy z Poradnią Psychologiczno-Pedagogiczną.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Pomoc w przyznawaniu IPN i ITN.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Objęcie opieką psychologiczno-pedagogiczną uczniów uzdolnionych.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Udzielanie pomocy uczniom w sytuacji porażki, niespełnienia oczekiwań.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Prowadzenie zajęć dla dzieci uzdolnionych.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Prowadzenie zajęć, konsultacji dla rodziców poświęconych wspieraniu rozwoju uzdolnień dzieci i młodzieży.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Sporządzenie listy zajęć i konsultacji dla rodziców.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Udział w różnych formach szkoleniowych poświęconych pracy z uczniem uzdolnionym.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Współpraca z rodzicami, środowiskiem, władzami lokalnymi i organizacjami wspomagającymi szkołę w działaniach skierowanych na wspieranie uzdolnień i zainteresowań.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latin typeface="Arial Rounded MT Bold" pitchFamily="34" charset="0"/>
              </a:rPr>
              <a:t>ZADANIA BIBLIOTEKARZA SZKOLNEGO</a:t>
            </a:r>
            <a:endParaRPr lang="pl-PL" sz="36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latin typeface="Arial Rounded MT Bold" panose="020F0704030504030204" pitchFamily="34" charset="0"/>
              </a:rPr>
              <a:t>rozbudowywanie biblioteczki metodycznej dla nauczycieli, uczniów, </a:t>
            </a:r>
            <a:r>
              <a:rPr lang="pl-PL" dirty="0" smtClean="0">
                <a:latin typeface="Arial Rounded MT Bold" panose="020F0704030504030204" pitchFamily="34" charset="0"/>
              </a:rPr>
              <a:t>rodziców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gromadzenie </a:t>
            </a:r>
            <a:r>
              <a:rPr lang="pl-PL" dirty="0">
                <a:latin typeface="Arial Rounded MT Bold" panose="020F0704030504030204" pitchFamily="34" charset="0"/>
              </a:rPr>
              <a:t>i udostępnianie nauczycielom materiałów dotyczących pracy z uczniem </a:t>
            </a:r>
            <a:r>
              <a:rPr lang="pl-PL" dirty="0" smtClean="0">
                <a:latin typeface="Arial Rounded MT Bold" panose="020F0704030504030204" pitchFamily="34" charset="0"/>
              </a:rPr>
              <a:t>uzdolnionym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zabezpieczenie </a:t>
            </a:r>
            <a:r>
              <a:rPr lang="pl-PL" dirty="0">
                <a:latin typeface="Arial Rounded MT Bold" panose="020F0704030504030204" pitchFamily="34" charset="0"/>
              </a:rPr>
              <a:t>niezbędnej literatury oraz innych materiałów uczniom biorącym udział w konkursach szkolnych i </a:t>
            </a:r>
            <a:r>
              <a:rPr lang="pl-PL" dirty="0" smtClean="0">
                <a:latin typeface="Arial Rounded MT Bold" panose="020F0704030504030204" pitchFamily="34" charset="0"/>
              </a:rPr>
              <a:t>pozaszkolnych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informowanie </a:t>
            </a:r>
            <a:r>
              <a:rPr lang="pl-PL" dirty="0">
                <a:latin typeface="Arial Rounded MT Bold" panose="020F0704030504030204" pitchFamily="34" charset="0"/>
              </a:rPr>
              <a:t>o konkursach organizowanych przez inne placówki, poprzez podanie informacji na tablicy </a:t>
            </a:r>
            <a:r>
              <a:rPr lang="pl-PL" dirty="0" smtClean="0">
                <a:latin typeface="Arial Rounded MT Bold" panose="020F0704030504030204" pitchFamily="34" charset="0"/>
              </a:rPr>
              <a:t>ogłoszeń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poszukiwanie </a:t>
            </a:r>
            <a:r>
              <a:rPr lang="pl-PL" dirty="0">
                <a:latin typeface="Arial Rounded MT Bold" panose="020F0704030504030204" pitchFamily="34" charset="0"/>
              </a:rPr>
              <a:t>ofert stypendialnych oraz informowanie o nich uczniów i </a:t>
            </a:r>
            <a:r>
              <a:rPr lang="pl-PL" dirty="0" smtClean="0">
                <a:latin typeface="Arial Rounded MT Bold" panose="020F0704030504030204" pitchFamily="34" charset="0"/>
              </a:rPr>
              <a:t>rodziców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przechowywanie </a:t>
            </a:r>
            <a:r>
              <a:rPr lang="pl-PL" i="1" dirty="0">
                <a:latin typeface="Arial Rounded MT Bold" panose="020F0704030504030204" pitchFamily="34" charset="0"/>
              </a:rPr>
              <a:t>Szkolnego Rejestru Uczniów Uzdolnionych</a:t>
            </a:r>
            <a:endParaRPr lang="pl-PL" dirty="0">
              <a:latin typeface="Arial Rounded MT Bold" panose="020F0704030504030204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img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28604"/>
            <a:ext cx="6000792" cy="4500594"/>
          </a:xfrm>
          <a:prstGeom prst="rect">
            <a:avLst/>
          </a:prstGeom>
        </p:spPr>
      </p:pic>
      <p:pic>
        <p:nvPicPr>
          <p:cNvPr id="6" name="Obraz 5" descr="crop.ph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3428999"/>
            <a:ext cx="2611793" cy="287305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285720" y="5286388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Arial Rounded MT Bold" pitchFamily="34" charset="0"/>
              </a:rPr>
              <a:t>Jesteśmy jedną ze 142 szkół w Warszawie posiadającą Certyfikat Wars i Sawa.</a:t>
            </a:r>
          </a:p>
          <a:p>
            <a:pPr algn="ctr"/>
            <a:r>
              <a:rPr lang="pl-PL" sz="2000" b="1" dirty="0" smtClean="0">
                <a:latin typeface="Arial Rounded MT Bold" pitchFamily="34" charset="0"/>
              </a:rPr>
              <a:t>(na ogólną liczbę </a:t>
            </a:r>
            <a:r>
              <a:rPr lang="pl-PL" sz="2000" b="1" smtClean="0">
                <a:latin typeface="Arial Rounded MT Bold" pitchFamily="34" charset="0"/>
              </a:rPr>
              <a:t>705 szkół)</a:t>
            </a:r>
            <a:endParaRPr lang="pl-PL" sz="20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Arial Rounded MT Bold" pitchFamily="34" charset="0"/>
              </a:rPr>
              <a:t>ZADANIA RODZICÓW / PRAWNYCH OPIEKUNÓW</a:t>
            </a:r>
            <a:endParaRPr lang="pl-PL" sz="24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000660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Nominowanie </a:t>
            </a:r>
            <a:r>
              <a:rPr lang="pl-PL" dirty="0">
                <a:latin typeface="Arial Rounded MT Bold" panose="020F0704030504030204" pitchFamily="34" charset="0"/>
              </a:rPr>
              <a:t>uczniów </a:t>
            </a:r>
            <a:r>
              <a:rPr lang="pl-PL" dirty="0" smtClean="0">
                <a:latin typeface="Arial Rounded MT Bold" panose="020F0704030504030204" pitchFamily="34" charset="0"/>
              </a:rPr>
              <a:t>uzdolnionych</a:t>
            </a:r>
            <a:endParaRPr lang="pl-PL" dirty="0">
              <a:latin typeface="Arial Rounded MT Bold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Udział w opracowaniu planu pracy z uczniem uzdolnionym.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Pomoc w tworzeniu Prezentacji Ucznia Uzdolnionego gromadzenie </a:t>
            </a:r>
            <a:r>
              <a:rPr lang="pl-PL" dirty="0">
                <a:latin typeface="Arial Rounded MT Bold" panose="020F0704030504030204" pitchFamily="34" charset="0"/>
              </a:rPr>
              <a:t>dokumentacji o sukcesach szkolnych i pozaszkolnych dziecka w trakcie nauki w szkole i uzupełnianie </a:t>
            </a:r>
            <a:r>
              <a:rPr lang="pl-PL" i="1" dirty="0">
                <a:latin typeface="Arial Rounded MT Bold" panose="020F0704030504030204" pitchFamily="34" charset="0"/>
              </a:rPr>
              <a:t>Portfolio </a:t>
            </a:r>
            <a:r>
              <a:rPr lang="pl-PL" i="1" dirty="0" smtClean="0">
                <a:latin typeface="Arial Rounded MT Bold" panose="020F0704030504030204" pitchFamily="34" charset="0"/>
              </a:rPr>
              <a:t>Ucznia</a:t>
            </a:r>
            <a:endParaRPr lang="pl-PL" dirty="0">
              <a:latin typeface="Arial Rounded MT Bold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Poszerzanie własnej wiedzy na temat wspierania dziecka uzdolnionego, rozwijania jego zainteresowań i talentów.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Stała współpraca z wychowawcą klasy, nauczycielami, opiekunem ucznia uzdolnionego, pedagogiem i psychologiem szkolnym w zakresie rozwijania uzdolnień własnego dziecka.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Stały kontakt z psychologiem szkolnym, jeśli wymaga tego sytuacja ucznia.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Wspieranie i motywowanie dziecka do ciągłego rozwoju.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Udział w warsztatach organizowanych na terenie szkoły.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itchFamily="34" charset="0"/>
              </a:rPr>
              <a:t>Uczestnictwo w imprezach szkolnych i pomoc w ich organizacji.</a:t>
            </a:r>
          </a:p>
          <a:p>
            <a:pPr lvl="0"/>
            <a:endParaRPr lang="pl-PL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latin typeface="Arial Rounded MT Bold" pitchFamily="34" charset="0"/>
              </a:rPr>
              <a:t>ZADANIA OPIEKUNA SAMORZĄDU UCZNIOWSKIEGO</a:t>
            </a:r>
            <a:endParaRPr lang="pl-PL" sz="32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dirty="0">
                <a:latin typeface="Arial Rounded MT Bold" panose="020F0704030504030204" pitchFamily="34" charset="0"/>
              </a:rPr>
              <a:t>zachęcanie uczniów do pełnienia funkcji społecznych na terenie szkoły i poza </a:t>
            </a:r>
            <a:r>
              <a:rPr lang="pl-PL" dirty="0" smtClean="0">
                <a:latin typeface="Arial Rounded MT Bold" panose="020F0704030504030204" pitchFamily="34" charset="0"/>
              </a:rPr>
              <a:t>nią,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opieka </a:t>
            </a:r>
            <a:r>
              <a:rPr lang="pl-PL" dirty="0">
                <a:latin typeface="Arial Rounded MT Bold" panose="020F0704030504030204" pitchFamily="34" charset="0"/>
              </a:rPr>
              <a:t>nad uczniami uzdolnionymi społecznie, </a:t>
            </a:r>
            <a:endParaRPr lang="pl-PL" dirty="0" smtClean="0">
              <a:latin typeface="Arial Rounded MT Bold" panose="020F07040305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włączenie </a:t>
            </a:r>
            <a:r>
              <a:rPr lang="pl-PL" dirty="0">
                <a:latin typeface="Arial Rounded MT Bold" panose="020F0704030504030204" pitchFamily="34" charset="0"/>
              </a:rPr>
              <a:t>Samorządu Uczniowskiego do współpracy i promocji uczniów </a:t>
            </a:r>
            <a:r>
              <a:rPr lang="pl-PL" dirty="0" smtClean="0">
                <a:latin typeface="Arial Rounded MT Bold" panose="020F0704030504030204" pitchFamily="34" charset="0"/>
              </a:rPr>
              <a:t>uzdolnionych,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Rounded MT Bold" panose="020F0704030504030204" pitchFamily="34" charset="0"/>
              </a:rPr>
              <a:t>sporządzanie </a:t>
            </a:r>
            <a:r>
              <a:rPr lang="pl-PL" dirty="0">
                <a:latin typeface="Arial Rounded MT Bold" panose="020F0704030504030204" pitchFamily="34" charset="0"/>
              </a:rPr>
              <a:t>zbiorczych semestralnych zestawień wszystkich sukcesów odniesionych przez uczniów w ramach działalności Samorządu Uczniowskiego i </a:t>
            </a:r>
            <a:r>
              <a:rPr lang="pl-PL" dirty="0" smtClean="0">
                <a:latin typeface="Arial Rounded MT Bold" panose="020F0704030504030204" pitchFamily="34" charset="0"/>
              </a:rPr>
              <a:t>Wolontariatu</a:t>
            </a:r>
            <a:r>
              <a:rPr lang="pl-PL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Arial Rounded MT Bold" pitchFamily="34" charset="0"/>
              </a:rPr>
              <a:t>ZADANIA ZESPOŁÓW PRZEDMIOTOWYCH</a:t>
            </a:r>
            <a:endParaRPr lang="pl-PL" sz="2800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 smtClean="0">
                <a:latin typeface="Arial Rounded MT Bold" pitchFamily="34" charset="0"/>
              </a:rPr>
              <a:t>Analiza wyników klasyfikacji, wyników konkursów przedmiotowych i zawodów sportowych pod kątem uczniów uzdolnionych.</a:t>
            </a:r>
          </a:p>
          <a:p>
            <a:pPr lvl="0"/>
            <a:r>
              <a:rPr lang="pl-PL" dirty="0" smtClean="0">
                <a:latin typeface="Arial Rounded MT Bold" pitchFamily="34" charset="0"/>
              </a:rPr>
              <a:t>Zgłaszanie propozycji, opiniowanie i sugestie co do doboru tematyki i treści rad szkoleniowych w ramach Szkolnego Programu Wspierania Uzdolnionych.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latin typeface="Arial Rounded MT Bold" pitchFamily="34" charset="0"/>
              </a:rPr>
              <a:t>Planowany harmonogram szkoleń rady pedagogicznej.</a:t>
            </a:r>
            <a:endParaRPr lang="pl-PL" sz="2400" b="1" dirty="0">
              <a:latin typeface="Arial Rounded MT Bold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34371"/>
              </p:ext>
            </p:extLst>
          </p:nvPr>
        </p:nvGraphicFramePr>
        <p:xfrm>
          <a:off x="500034" y="1357299"/>
          <a:ext cx="8358246" cy="5058921"/>
        </p:xfrm>
        <a:graphic>
          <a:graphicData uri="http://schemas.openxmlformats.org/drawingml/2006/table">
            <a:tbl>
              <a:tblPr/>
              <a:tblGrid>
                <a:gridCol w="2428892"/>
                <a:gridCol w="2258053"/>
                <a:gridCol w="2228311"/>
                <a:gridCol w="1442990"/>
              </a:tblGrid>
              <a:tr h="398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TEMAT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TREŚĆ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CEL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TERMIN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Szkolny Program Wspierania Uzdolnionych.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Główne cele i założenia programu oraz formy jego realizacji.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Przygotowanie do wdrożenia programu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Listopad  </a:t>
                      </a: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Profil ucznia uzdolnionego.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Charakterystyka ucznia uzdolnionego, style uczenia się, profile dominacji i typy inteligencji wg Gardnera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Zwiększenie kompetencji kadry pedagogicznej, przygotowanie do pracy z uczniem uzdolnionym z wykorzystaniem wiedzy o preferencjach uczenia się.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Listopad – grudzień 2013</a:t>
                      </a:r>
                      <a:endParaRPr lang="pl-PL" sz="1100" dirty="0">
                        <a:solidFill>
                          <a:srgbClr val="000000"/>
                        </a:solidFill>
                        <a:latin typeface="Arial Rounded MT Bold" pitchFamily="34" charset="0"/>
                        <a:ea typeface="Times New Roman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91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Dalsze szkolenia rady pedagogicznej na rok szkolny 2013/14 zostaną zaplanowane po przeprowadzeniu identyfikacji potrzeb wśród kadry nauczycielskiej w </a:t>
                      </a:r>
                      <a:r>
                        <a:rPr lang="pl-PL" sz="110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terminie </a:t>
                      </a:r>
                      <a:r>
                        <a:rPr lang="pl-PL" sz="1100" smtClean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listopad – grudzień 2013</a:t>
                      </a: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78991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 Rounded MT Bold" pitchFamily="34" charset="0"/>
                          <a:ea typeface="Times New Roman"/>
                          <a:cs typeface="Cambria"/>
                        </a:rPr>
                        <a:t>Szkolenia rady pedagogicznej na rok szkolny 2014/15 i 2015/16 zostaną zaplanowane po zapoznaniu się z wynikami z przeprowadzonej ewaluacji realizacji programu odpowiednio za mijający rok szkolny – 2013/14 i 2014/15.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/>
        </p:nvSpPr>
        <p:spPr>
          <a:xfrm>
            <a:off x="3143240" y="214290"/>
            <a:ext cx="2714644" cy="128588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Arial Rounded MT Bold" pitchFamily="34" charset="0"/>
              </a:rPr>
              <a:t>DIAGNOZA</a:t>
            </a:r>
            <a:endParaRPr lang="pl-PL" sz="2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571736" y="1643050"/>
            <a:ext cx="4000528" cy="12858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Arial Rounded MT Bold" pitchFamily="34" charset="0"/>
              </a:rPr>
              <a:t>UCZEŃ SZCZEGÓLNIE UZDOLNIONY</a:t>
            </a:r>
            <a:endParaRPr lang="pl-PL" sz="2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Obraz 4" descr="pomyslowy_dobro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000108"/>
            <a:ext cx="1934765" cy="1547812"/>
          </a:xfrm>
          <a:prstGeom prst="rect">
            <a:avLst/>
          </a:prstGeom>
        </p:spPr>
      </p:pic>
      <p:sp>
        <p:nvSpPr>
          <p:cNvPr id="6" name="Strzałka w górę 5"/>
          <p:cNvSpPr/>
          <p:nvPr/>
        </p:nvSpPr>
        <p:spPr>
          <a:xfrm rot="2410442">
            <a:off x="1121595" y="2977519"/>
            <a:ext cx="2290489" cy="342902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 rot="18585378">
            <a:off x="807170" y="4421468"/>
            <a:ext cx="2643208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 Rounded MT Bold" pitchFamily="34" charset="0"/>
              </a:rPr>
              <a:t>WYZNACZENIE OPIEKUNA  I OBJECIE POMOCĄ</a:t>
            </a:r>
            <a:endParaRPr lang="pl-PL" b="1" dirty="0">
              <a:latin typeface="Arial Rounded MT Bold" pitchFamily="34" charset="0"/>
            </a:endParaRPr>
          </a:p>
        </p:txBody>
      </p:sp>
      <p:sp>
        <p:nvSpPr>
          <p:cNvPr id="8" name="Strzałka w dół 7"/>
          <p:cNvSpPr/>
          <p:nvPr/>
        </p:nvSpPr>
        <p:spPr>
          <a:xfrm rot="19071668">
            <a:off x="4178185" y="2999773"/>
            <a:ext cx="2412312" cy="294970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 rot="2845845">
            <a:off x="4032694" y="4091248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 Rounded MT Bold" pitchFamily="34" charset="0"/>
              </a:rPr>
              <a:t>PREZENTACJA UCZNIA UZDOLNIONEGO</a:t>
            </a:r>
            <a:endParaRPr lang="pl-PL" b="1" dirty="0">
              <a:latin typeface="Arial Rounded MT Bold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3779912" y="5643578"/>
            <a:ext cx="4006798" cy="107157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3635896" y="5857892"/>
            <a:ext cx="4150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Arial Rounded MT Bold" pitchFamily="34" charset="0"/>
              </a:rPr>
              <a:t>PROMOCJA OSIĄGNIĘC</a:t>
            </a:r>
          </a:p>
          <a:p>
            <a:pPr algn="ctr"/>
            <a:r>
              <a:rPr lang="pl-PL" i="1" dirty="0" smtClean="0">
                <a:latin typeface="Arial Rounded MT Bold" pitchFamily="34" charset="0"/>
              </a:rPr>
              <a:t>Dzień Otwarty i Piknik Rodzinny </a:t>
            </a:r>
            <a:endParaRPr lang="pl-PL" i="1" dirty="0">
              <a:latin typeface="Arial Rounded MT Bold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6643702" y="2643182"/>
            <a:ext cx="2286016" cy="157163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6715140" y="3071810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Arial Rounded MT Bold" pitchFamily="34" charset="0"/>
              </a:rPr>
              <a:t>POMOC RODZICÓW</a:t>
            </a:r>
            <a:endParaRPr lang="pl-PL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627784" y="5589240"/>
            <a:ext cx="5667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atin typeface="Arial Rounded MT Bold" pitchFamily="34" charset="0"/>
              </a:rPr>
              <a:t>DZIĘKUJEMY  ZA UWAGĘ :)</a:t>
            </a:r>
            <a:endParaRPr lang="pl-PL" sz="3200" b="1" dirty="0">
              <a:latin typeface="Arial Rounded MT Bold" pitchFamily="34" charset="0"/>
            </a:endParaRPr>
          </a:p>
        </p:txBody>
      </p:sp>
      <p:pic>
        <p:nvPicPr>
          <p:cNvPr id="2050" name="Picture 2" descr="F:\wars\PA2802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96752"/>
            <a:ext cx="393643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wars\PA2802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5" y="764704"/>
            <a:ext cx="358214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latin typeface="Arial Rounded MT Bold" pitchFamily="34" charset="0"/>
              </a:rPr>
              <a:t>CEL OGÓLNY</a:t>
            </a:r>
            <a:endParaRPr lang="pl-PL" sz="5400" dirty="0">
              <a:latin typeface="Arial Rounded MT 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>
                <a:latin typeface="Arial Rounded MT Bold" panose="020F0704030504030204" pitchFamily="34" charset="0"/>
              </a:rPr>
              <a:t>Celem głównym </a:t>
            </a:r>
            <a:r>
              <a:rPr lang="pl-PL" b="1" dirty="0" smtClean="0">
                <a:latin typeface="Arial Rounded MT Bold" panose="020F0704030504030204" pitchFamily="34" charset="0"/>
              </a:rPr>
              <a:t> </a:t>
            </a:r>
            <a:r>
              <a:rPr lang="pl-PL" dirty="0" smtClean="0">
                <a:latin typeface="Arial Rounded MT Bold" panose="020F0704030504030204" pitchFamily="34" charset="0"/>
              </a:rPr>
              <a:t>naszego </a:t>
            </a:r>
            <a:r>
              <a:rPr lang="pl-PL" dirty="0">
                <a:latin typeface="Arial Rounded MT Bold" panose="020F0704030504030204" pitchFamily="34" charset="0"/>
              </a:rPr>
              <a:t>programu jest poszerzenie możliwości wszechstronnego rozwoju uzdolnień </a:t>
            </a:r>
            <a:r>
              <a:rPr lang="pl-PL" dirty="0" smtClean="0">
                <a:latin typeface="Arial Rounded MT Bold" panose="020F0704030504030204" pitchFamily="34" charset="0"/>
              </a:rPr>
              <a:t>         i </a:t>
            </a:r>
            <a:r>
              <a:rPr lang="pl-PL" dirty="0">
                <a:latin typeface="Arial Rounded MT Bold" panose="020F0704030504030204" pitchFamily="34" charset="0"/>
              </a:rPr>
              <a:t>umiejętności uczniów </a:t>
            </a:r>
            <a:r>
              <a:rPr lang="pl-PL" dirty="0" smtClean="0">
                <a:latin typeface="Arial Rounded MT Bold" panose="020F0704030504030204" pitchFamily="34" charset="0"/>
              </a:rPr>
              <a:t>Gimnazjum </a:t>
            </a:r>
            <a:r>
              <a:rPr lang="pl-PL" dirty="0">
                <a:latin typeface="Arial Rounded MT Bold" panose="020F0704030504030204" pitchFamily="34" charset="0"/>
              </a:rPr>
              <a:t>nr 125 w Warszawie, zgodnie z ich predyspozycjami i  zainteresowaniami. </a:t>
            </a:r>
          </a:p>
          <a:p>
            <a:pPr algn="ctr">
              <a:buNone/>
            </a:pPr>
            <a:r>
              <a:rPr lang="pl-PL" dirty="0" smtClean="0">
                <a:latin typeface="Arial Rounded MT Bold" pitchFamily="34" charset="0"/>
              </a:rPr>
              <a:t> 	</a:t>
            </a:r>
            <a:endParaRPr lang="pl-PL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1026" name="Picture 2" descr="C:\Users\nauczyciel\AppData\Local\Microsoft\Windows\Temporary Internet Files\Content.IE5\OUSXIPKE\MM900315816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81128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Rounded MT Bold" pitchFamily="34" charset="0"/>
              </a:rPr>
              <a:t>TERMIN I ODBIORCY</a:t>
            </a:r>
            <a:endParaRPr lang="pl-PL" dirty="0">
              <a:latin typeface="Arial Rounded MT 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latin typeface="Arial Rounded MT Bold" pitchFamily="34" charset="0"/>
              </a:rPr>
              <a:t>Szkolny Program Wspierania Uzdolnionych został zaplanowany na trzy kolejne lata, poczynając od roku szkolnego 2013/2014.</a:t>
            </a:r>
          </a:p>
          <a:p>
            <a:r>
              <a:rPr lang="pl-PL" dirty="0" smtClean="0">
                <a:latin typeface="Arial Rounded MT Bold" pitchFamily="34" charset="0"/>
              </a:rPr>
              <a:t>Adresatami Programu są uczniowie klas   pierwszych gimnazjum (diagnoza).</a:t>
            </a:r>
          </a:p>
          <a:p>
            <a:r>
              <a:rPr lang="pl-PL" dirty="0" smtClean="0">
                <a:latin typeface="Arial Rounded MT Bold" pitchFamily="34" charset="0"/>
              </a:rPr>
              <a:t>Z uczniami uzdolnionymi pracują </a:t>
            </a:r>
            <a:r>
              <a:rPr lang="pl-PL" u="sng" dirty="0" smtClean="0">
                <a:latin typeface="Arial Rounded MT Bold" pitchFamily="34" charset="0"/>
              </a:rPr>
              <a:t>wszyscy nauczyciele Gimnazjum         nr 125.</a:t>
            </a:r>
            <a:endParaRPr lang="pl-PL" u="sng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latin typeface="Arial Rounded MT Bold" pitchFamily="34" charset="0"/>
              </a:rPr>
              <a:t>Definicja ucznia uzdolnionego przyjęta w Gimnazjum nr 125</a:t>
            </a:r>
            <a:endParaRPr lang="pl-PL" sz="3600" b="1" dirty="0">
              <a:latin typeface="Arial Rounded MT 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2214546" y="1714488"/>
            <a:ext cx="6572296" cy="459483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sz="3600" b="1" dirty="0">
                <a:latin typeface="Arial Rounded MT Bold" panose="020F0704030504030204" pitchFamily="34" charset="0"/>
              </a:rPr>
              <a:t>Uczeń uzdolniony </a:t>
            </a:r>
            <a:r>
              <a:rPr lang="pl-PL" sz="3600" b="1" dirty="0" smtClean="0">
                <a:latin typeface="Arial Rounded MT Bold" panose="020F0704030504030204" pitchFamily="34" charset="0"/>
              </a:rPr>
              <a:t> </a:t>
            </a:r>
            <a:r>
              <a:rPr lang="pl-PL" sz="3600" dirty="0" smtClean="0">
                <a:latin typeface="Arial Rounded MT Bold" panose="020F0704030504030204" pitchFamily="34" charset="0"/>
              </a:rPr>
              <a:t>to </a:t>
            </a:r>
            <a:r>
              <a:rPr lang="pl-PL" sz="3600" dirty="0">
                <a:latin typeface="Arial Rounded MT Bold" panose="020F0704030504030204" pitchFamily="34" charset="0"/>
              </a:rPr>
              <a:t>osoba, która na tle grupy rówieśniczej wyróżnia się w zauważalny sposób ponadprzeciętnymi zdolnościami poznawczymi, artystycznymi, społecznymi lub ruchowymi. </a:t>
            </a:r>
            <a:endParaRPr lang="pl-PL" sz="3600" dirty="0" smtClean="0">
              <a:latin typeface="Arial Rounded MT Bold" panose="020F0704030504030204" pitchFamily="34" charset="0"/>
            </a:endParaRPr>
          </a:p>
          <a:p>
            <a:pPr algn="ctr">
              <a:buNone/>
            </a:pPr>
            <a:r>
              <a:rPr lang="pl-PL" sz="3600" dirty="0" smtClean="0">
                <a:latin typeface="Arial Rounded MT Bold" panose="020F0704030504030204" pitchFamily="34" charset="0"/>
              </a:rPr>
              <a:t>Takiego </a:t>
            </a:r>
            <a:r>
              <a:rPr lang="pl-PL" sz="3600" dirty="0">
                <a:latin typeface="Arial Rounded MT Bold" panose="020F0704030504030204" pitchFamily="34" charset="0"/>
              </a:rPr>
              <a:t>ucznia cechuje dociekliwość, pomysłowość, oryginalny sposób rozwiązywania dostrzeżonych problemów. Uczeń uzdolniony łatwo przetwarza informacje, wskazuje szybkie tempo myślenia i wnioskowania</a:t>
            </a:r>
            <a:r>
              <a:rPr lang="pl-PL" sz="3600" dirty="0" smtClean="0">
                <a:latin typeface="Arial Rounded MT Bold" pitchFamily="34" charset="0"/>
              </a:rPr>
              <a:t>.</a:t>
            </a:r>
            <a:endParaRPr lang="pl-PL" sz="3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4" name="Obraz 3" descr="pomyslowy_dobro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714619"/>
            <a:ext cx="2000264" cy="1600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Arial Rounded MT Bold" pitchFamily="34" charset="0"/>
              </a:rPr>
              <a:t>OBSZAR UZDOLNIEŃ UCZNIA:</a:t>
            </a:r>
            <a:endParaRPr lang="pl-PL" sz="4000" b="1" dirty="0">
              <a:latin typeface="Arial Rounded MT 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1785918" y="1643050"/>
            <a:ext cx="5472122" cy="4525963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sz="4000" b="1" dirty="0" smtClean="0">
                <a:solidFill>
                  <a:srgbClr val="00B050"/>
                </a:solidFill>
              </a:rPr>
              <a:t>  przedmiotowe</a:t>
            </a:r>
            <a:endParaRPr lang="pl-PL" sz="4000" b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4000" b="1" dirty="0" smtClean="0">
                <a:solidFill>
                  <a:srgbClr val="00B050"/>
                </a:solidFill>
              </a:rPr>
              <a:t>  artystyczne</a:t>
            </a:r>
            <a:endParaRPr lang="pl-PL" sz="4000" b="1" dirty="0">
              <a:solidFill>
                <a:srgbClr val="00B05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4000" b="1" dirty="0" smtClean="0">
                <a:solidFill>
                  <a:srgbClr val="00B050"/>
                </a:solidFill>
              </a:rPr>
              <a:t>  społeczne</a:t>
            </a:r>
            <a:endParaRPr lang="pl-PL" sz="4000" b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4000" b="1" dirty="0" smtClean="0">
                <a:solidFill>
                  <a:srgbClr val="00B050"/>
                </a:solidFill>
              </a:rPr>
              <a:t>  sportowe</a:t>
            </a:r>
            <a:endParaRPr lang="pl-PL" sz="4000" b="1" dirty="0">
              <a:solidFill>
                <a:srgbClr val="00B050"/>
              </a:solidFill>
            </a:endParaRPr>
          </a:p>
          <a:p>
            <a:pPr>
              <a:buNone/>
            </a:pPr>
            <a:endParaRPr lang="pl-PL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>
                <a:latin typeface="Arial Rounded MT Bold" pitchFamily="34" charset="0"/>
              </a:rPr>
              <a:t>CELE SZCZEGÓŁOWE:</a:t>
            </a:r>
            <a:endParaRPr lang="pl-PL" sz="5400" b="1" dirty="0">
              <a:latin typeface="Arial Rounded MT 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l-PL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1. Rozpoznanie </a:t>
            </a:r>
            <a:r>
              <a:rPr lang="pl-PL" dirty="0">
                <a:solidFill>
                  <a:srgbClr val="00B050"/>
                </a:solidFill>
                <a:latin typeface="Arial Rounded MT Bold" panose="020F0704030504030204" pitchFamily="34" charset="0"/>
              </a:rPr>
              <a:t>ucznia </a:t>
            </a:r>
            <a:r>
              <a:rPr lang="pl-PL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uzdolnionego.</a:t>
            </a:r>
          </a:p>
          <a:p>
            <a:pPr marL="0" lvl="0" indent="0">
              <a:buNone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2.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raca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z uczniem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uzdolnionym.</a:t>
            </a:r>
          </a:p>
          <a:p>
            <a:pPr marL="0" lvl="0" indent="0">
              <a:buNone/>
            </a:pPr>
            <a:r>
              <a:rPr lang="pl-PL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3. Wsparcie </a:t>
            </a:r>
            <a:r>
              <a:rPr lang="pl-PL" dirty="0">
                <a:solidFill>
                  <a:srgbClr val="00B050"/>
                </a:solidFill>
                <a:latin typeface="Arial Rounded MT Bold" panose="020F0704030504030204" pitchFamily="34" charset="0"/>
              </a:rPr>
              <a:t>psychologiczne i socjalne </a:t>
            </a:r>
            <a:r>
              <a:rPr lang="pl-PL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ucznia.</a:t>
            </a:r>
          </a:p>
          <a:p>
            <a:pPr marL="0" lvl="0" indent="0">
              <a:buNone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4. Zapewnienie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warunków do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rozwijania      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 wspierania uzdolnień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uczniów.</a:t>
            </a:r>
          </a:p>
          <a:p>
            <a:pPr marL="0" lvl="0" indent="0">
              <a:buNone/>
            </a:pPr>
            <a:r>
              <a:rPr lang="pl-PL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5. Zwiększenie </a:t>
            </a:r>
            <a:r>
              <a:rPr lang="pl-PL" dirty="0">
                <a:solidFill>
                  <a:srgbClr val="00B050"/>
                </a:solidFill>
                <a:latin typeface="Arial Rounded MT Bold" panose="020F0704030504030204" pitchFamily="34" charset="0"/>
              </a:rPr>
              <a:t>kompetencji kadry </a:t>
            </a:r>
            <a:r>
              <a:rPr lang="pl-PL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               w </a:t>
            </a:r>
            <a:r>
              <a:rPr lang="pl-PL" dirty="0">
                <a:solidFill>
                  <a:srgbClr val="00B050"/>
                </a:solidFill>
                <a:latin typeface="Arial Rounded MT Bold" panose="020F0704030504030204" pitchFamily="34" charset="0"/>
              </a:rPr>
              <a:t>zakresie wspomagania ucznia </a:t>
            </a:r>
            <a:r>
              <a:rPr lang="pl-PL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uzdolnionego.</a:t>
            </a:r>
          </a:p>
          <a:p>
            <a:pPr marL="0" lvl="0" indent="0">
              <a:buNone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6. Zwiększenie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uczestnictwa rodziców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      w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wspieraniu ucznia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uzdolnionego.</a:t>
            </a:r>
            <a:endParaRPr lang="pl-PL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buNone/>
            </a:pPr>
            <a:endParaRPr lang="pl-PL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424460"/>
              </p:ext>
            </p:extLst>
          </p:nvPr>
        </p:nvGraphicFramePr>
        <p:xfrm>
          <a:off x="683568" y="836713"/>
          <a:ext cx="7776868" cy="5904656"/>
        </p:xfrm>
        <a:graphic>
          <a:graphicData uri="http://schemas.openxmlformats.org/drawingml/2006/table">
            <a:tbl>
              <a:tblPr firstRow="1" firstCol="1" bandRow="1"/>
              <a:tblGrid>
                <a:gridCol w="1944217"/>
                <a:gridCol w="1944217"/>
                <a:gridCol w="1944217"/>
                <a:gridCol w="1944217"/>
              </a:tblGrid>
              <a:tr h="146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ZADANIA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SPOSÓB REALIZACJI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OSOBY ZAANGAŻOWANE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TERMIN REALIZACJI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Opracowanie narzędzi badawczych.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Przygotowanie ankiet dla rodziców i uczniów oraz karty obserwacji dla nauczycieli przedmiotowych.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Psycholog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Pedagog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Do 17 listopada 2013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Przeprowadzenie diagnozy wstępnej - wybór uczniów uzdolnionych spośród uczniów klas pierwszych i drugich gimnazjum.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Nominacje rodziców, 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nominacje uczniów, 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nominacje nauczycieli przedmiotów (ankiety, wywiad, obserwacja).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przedmiotów, Wychowawcy klas, 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Uczniowie,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Pedagog, Psycholog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Rodzice.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17-24. XI. 2013r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Rodzice na zebraniu w grudniu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Analiza wyników klasyfikacji i wyników konkursów przedmiotowych i zawodów sportowych.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Wyselekcjonowanie wyróżniających się w osiąganych wynikach uczniów w ramach danych przedmiotów i badanych obszarów uzdolnień.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w ramach zespołów przedmiotowych.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Do 24 listopada 2013 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Sprecyzowanie obszaru uzdolnień spośród: przedmiotowych,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artystycznych, społecznych i sportowych.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Analiza zainteresowań, umiejętności i osiągnięć ucznia wykorzystując narzędzia do badania predyspozycji i uzdolnień wymienionych obszarów.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SZWU, 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przedmiotów, psycholog, pedagog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Do 24 listopada 2013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Identyfikacja uzdolnień i indywidualnego stylu uczenia się 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Określenie rodzajów uzdolnień ucznia, jego profilu dominacji i typu inteligencji według Gardnera – przy pomocy Poradni Psychologiczno-Pedagogicznej.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Psycholog, Pedagog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25 - 29. XI. 2013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Ustalenie zapotrzebowania na organizację zajęć dodatkowych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Stworzenie kół przedmiotowych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Dyrektor, SZWU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2-6 XII  2013.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Wymiana informacji miedzy wychowawcami i nauczycielami klas: 6 SP nr 31, I – II Gimnazjum nr 125.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Przekazywanie informacji na temat uzdolnień i aktywności uczniów klas szóstych nauczycielom i wychowawcom klas pierwszych gimnazjum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Nauczyciele SP nr 31  oraz Gimnazjum nr 125.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9-15 XII. 2013r 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2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Podsumowanie wyników diagnozy uzdolnień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Stworzenie </a:t>
                      </a:r>
                      <a:r>
                        <a:rPr lang="pl-PL" sz="800" i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Portfolio</a:t>
                      </a: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800" i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Uczniów</a:t>
                      </a: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 uzdolnionych w ramach zespołów przedmiotowych.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Tutor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Uczeń, Rodzic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dirty="0" smtClean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Cały okres trwania programu</a:t>
                      </a:r>
                      <a:endParaRPr lang="pl-PL" sz="800" dirty="0" smtClean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73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Stworzenie  </a:t>
                      </a:r>
                      <a:r>
                        <a:rPr lang="pl-PL" sz="800" i="1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Szkolnego Rejestru Uczniów Uzdolnionych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Lider SZWU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Grudzień 2013r.</a:t>
                      </a:r>
                      <a:endParaRPr lang="pl-PL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Ustalenie zapotrzebowania na organizację zajęć dodatkowych z określonych obszarów uzdolnień na podstawie wyników </a:t>
                      </a:r>
                      <a:endParaRPr lang="pl-PL" sz="80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SZWU, dyrektor szkoły</a:t>
                      </a:r>
                      <a:endParaRPr lang="pl-PL" sz="800" dirty="0"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50793" marR="50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Grudzień 2013r.</a:t>
                      </a:r>
                    </a:p>
                    <a:p>
                      <a:endParaRPr lang="pl-PL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99592" y="260648"/>
            <a:ext cx="7211144" cy="576064"/>
          </a:xfrm>
        </p:spPr>
        <p:txBody>
          <a:bodyPr>
            <a:noAutofit/>
          </a:bodyPr>
          <a:lstStyle/>
          <a:p>
            <a:r>
              <a:rPr lang="pl-PL" sz="1600" b="1" u="sng" dirty="0">
                <a:latin typeface="Arial Rounded MT Bold" panose="020F0704030504030204" pitchFamily="34" charset="0"/>
              </a:rPr>
              <a:t>Rozpoznanie ucznia uzdolnionego i diagnoza uzdolnień</a:t>
            </a:r>
            <a:endParaRPr lang="pl-PL" sz="16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4125</Words>
  <Application>Microsoft Office PowerPoint</Application>
  <PresentationFormat>Pokaz na ekranie (4:3)</PresentationFormat>
  <Paragraphs>691</Paragraphs>
  <Slides>35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Motyw pakietu Office</vt:lpstr>
      <vt:lpstr>Szkolny Program  Wspierania  Uzdolnionych</vt:lpstr>
      <vt:lpstr>Czym jest „Wars i Sawa”?</vt:lpstr>
      <vt:lpstr>Prezentacja programu PowerPoint</vt:lpstr>
      <vt:lpstr>CEL OGÓLNY</vt:lpstr>
      <vt:lpstr>TERMIN I ODBIORCY</vt:lpstr>
      <vt:lpstr>Definicja ucznia uzdolnionego przyjęta w Gimnazjum nr 125</vt:lpstr>
      <vt:lpstr>OBSZAR UZDOLNIEŃ UCZNIA:</vt:lpstr>
      <vt:lpstr>CELE SZCZEGÓŁOWE:</vt:lpstr>
      <vt:lpstr>Rozpoznanie ucznia uzdolnionego i diagnoza uzdolnień</vt:lpstr>
      <vt:lpstr>Praca z uczniem uzdolnionym. </vt:lpstr>
      <vt:lpstr>Prezentacja programu PowerPoint</vt:lpstr>
      <vt:lpstr>Wsparcie  psychologiczne  i socjalne uczniów.</vt:lpstr>
      <vt:lpstr>  Zapewnienie warunków do rozwijania i wspierania uzdolnień uczniów </vt:lpstr>
      <vt:lpstr>  Zwiększenie kompetencji kadry w zakresie wspomagania ucznia zdolnego. </vt:lpstr>
      <vt:lpstr> Zwiększenie  uczestnictwa  rodziców w rozwijaniu uzdolnień uczniów. </vt:lpstr>
      <vt:lpstr>FORMY PRACY Z UCZNIEM UZDOLNIONYM</vt:lpstr>
      <vt:lpstr>MOTYWOWANIE, PROMOWANIE, NAGRADZANIE:  </vt:lpstr>
      <vt:lpstr>MOTYWOWANIE, PROMOWANIE, NAGRADZANIE:</vt:lpstr>
      <vt:lpstr>DOKUMENTOWANIE OSIĄGNIĘĆ I REJESTRACJA UCZNIÓW UZDOLNIONYCH</vt:lpstr>
      <vt:lpstr>ZADANIA DYREKTORA SZKOŁY:</vt:lpstr>
      <vt:lpstr>ZADANIA LIDERA I ZASTĘPCY SZWU</vt:lpstr>
      <vt:lpstr>ZADANIA SZKOLNEGO ZESPOŁU WSPIERANIA UZDOLNIONYCH</vt:lpstr>
      <vt:lpstr>SZ.Z.W.U.</vt:lpstr>
      <vt:lpstr>ZADANIA OPIEKUNÓW UCZNIÓW UZDOLNIONYCH</vt:lpstr>
      <vt:lpstr>ZADANIA NAUCZYCIELI PRZEDMIOTÓW</vt:lpstr>
      <vt:lpstr>ZADANIA WYCHOWAWCY</vt:lpstr>
      <vt:lpstr>ZADANIA PEDAGOGA SZKOLNEGO</vt:lpstr>
      <vt:lpstr>ZADANIA PSYCHOLOGA SZKOLNEGO</vt:lpstr>
      <vt:lpstr>ZADANIA BIBLIOTEKARZA SZKOLNEGO</vt:lpstr>
      <vt:lpstr>ZADANIA RODZICÓW / PRAWNYCH OPIEKUNÓW</vt:lpstr>
      <vt:lpstr>ZADANIA OPIEKUNA SAMORZĄDU UCZNIOWSKIEGO</vt:lpstr>
      <vt:lpstr>ZADANIA ZESPOŁÓW PRZEDMIOTOWYCH</vt:lpstr>
      <vt:lpstr>Planowany harmonogram szkoleń rady pedagogicznej.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Szkolny Program  Wspierania  Uzdolnionych</dc:title>
  <dc:creator>Grzesiek</dc:creator>
  <cp:lastModifiedBy>nauczyciel1</cp:lastModifiedBy>
  <cp:revision>61</cp:revision>
  <dcterms:created xsi:type="dcterms:W3CDTF">2013-11-05T17:11:22Z</dcterms:created>
  <dcterms:modified xsi:type="dcterms:W3CDTF">2014-01-22T11:18:04Z</dcterms:modified>
</cp:coreProperties>
</file>